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7" r:id="rId4"/>
  </p:sldMasterIdLst>
  <p:notesMasterIdLst>
    <p:notesMasterId r:id="rId110"/>
  </p:notesMasterIdLst>
  <p:handoutMasterIdLst>
    <p:handoutMasterId r:id="rId111"/>
  </p:handoutMasterIdLst>
  <p:sldIdLst>
    <p:sldId id="279" r:id="rId5"/>
    <p:sldId id="280" r:id="rId6"/>
    <p:sldId id="284" r:id="rId7"/>
    <p:sldId id="332" r:id="rId8"/>
    <p:sldId id="285" r:id="rId9"/>
    <p:sldId id="283" r:id="rId10"/>
    <p:sldId id="278" r:id="rId11"/>
    <p:sldId id="325" r:id="rId12"/>
    <p:sldId id="257" r:id="rId13"/>
    <p:sldId id="326" r:id="rId14"/>
    <p:sldId id="327" r:id="rId15"/>
    <p:sldId id="259" r:id="rId16"/>
    <p:sldId id="260" r:id="rId17"/>
    <p:sldId id="330" r:id="rId18"/>
    <p:sldId id="331" r:id="rId19"/>
    <p:sldId id="261" r:id="rId20"/>
    <p:sldId id="349" r:id="rId21"/>
    <p:sldId id="351" r:id="rId22"/>
    <p:sldId id="271" r:id="rId23"/>
    <p:sldId id="350" r:id="rId24"/>
    <p:sldId id="354" r:id="rId25"/>
    <p:sldId id="302" r:id="rId26"/>
    <p:sldId id="275" r:id="rId27"/>
    <p:sldId id="304" r:id="rId28"/>
    <p:sldId id="296" r:id="rId29"/>
    <p:sldId id="297" r:id="rId30"/>
    <p:sldId id="347" r:id="rId31"/>
    <p:sldId id="313" r:id="rId32"/>
    <p:sldId id="315" r:id="rId33"/>
    <p:sldId id="356" r:id="rId34"/>
    <p:sldId id="314" r:id="rId35"/>
    <p:sldId id="320" r:id="rId36"/>
    <p:sldId id="358" r:id="rId37"/>
    <p:sldId id="316" r:id="rId38"/>
    <p:sldId id="317" r:id="rId39"/>
    <p:sldId id="321" r:id="rId40"/>
    <p:sldId id="318" r:id="rId41"/>
    <p:sldId id="360" r:id="rId42"/>
    <p:sldId id="352" r:id="rId43"/>
    <p:sldId id="353" r:id="rId44"/>
    <p:sldId id="324" r:id="rId45"/>
    <p:sldId id="329" r:id="rId46"/>
    <p:sldId id="333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8" r:id="rId58"/>
    <p:sldId id="355" r:id="rId59"/>
    <p:sldId id="357" r:id="rId60"/>
    <p:sldId id="359" r:id="rId61"/>
    <p:sldId id="361" r:id="rId62"/>
    <p:sldId id="262" r:id="rId63"/>
    <p:sldId id="256" r:id="rId64"/>
    <p:sldId id="362" r:id="rId65"/>
    <p:sldId id="258" r:id="rId66"/>
    <p:sldId id="363" r:id="rId67"/>
    <p:sldId id="364" r:id="rId68"/>
    <p:sldId id="263" r:id="rId69"/>
    <p:sldId id="365" r:id="rId70"/>
    <p:sldId id="366" r:id="rId71"/>
    <p:sldId id="367" r:id="rId72"/>
    <p:sldId id="368" r:id="rId73"/>
    <p:sldId id="369" r:id="rId74"/>
    <p:sldId id="370" r:id="rId75"/>
    <p:sldId id="264" r:id="rId76"/>
    <p:sldId id="371" r:id="rId77"/>
    <p:sldId id="372" r:id="rId78"/>
    <p:sldId id="373" r:id="rId79"/>
    <p:sldId id="374" r:id="rId80"/>
    <p:sldId id="375" r:id="rId81"/>
    <p:sldId id="376" r:id="rId82"/>
    <p:sldId id="377" r:id="rId83"/>
    <p:sldId id="378" r:id="rId84"/>
    <p:sldId id="406" r:id="rId85"/>
    <p:sldId id="407" r:id="rId86"/>
    <p:sldId id="408" r:id="rId87"/>
    <p:sldId id="409" r:id="rId88"/>
    <p:sldId id="383" r:id="rId89"/>
    <p:sldId id="384" r:id="rId90"/>
    <p:sldId id="385" r:id="rId91"/>
    <p:sldId id="398" r:id="rId92"/>
    <p:sldId id="272" r:id="rId93"/>
    <p:sldId id="399" r:id="rId94"/>
    <p:sldId id="400" r:id="rId95"/>
    <p:sldId id="401" r:id="rId96"/>
    <p:sldId id="402" r:id="rId97"/>
    <p:sldId id="403" r:id="rId98"/>
    <p:sldId id="404" r:id="rId99"/>
    <p:sldId id="405" r:id="rId100"/>
    <p:sldId id="266" r:id="rId101"/>
    <p:sldId id="267" r:id="rId102"/>
    <p:sldId id="268" r:id="rId103"/>
    <p:sldId id="269" r:id="rId104"/>
    <p:sldId id="270" r:id="rId105"/>
    <p:sldId id="394" r:id="rId106"/>
    <p:sldId id="395" r:id="rId107"/>
    <p:sldId id="396" r:id="rId108"/>
    <p:sldId id="397" r:id="rId10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1pPr>
    <a:lvl2pPr marL="457200" algn="ctr" rtl="0" fontAlgn="base">
      <a:spcBef>
        <a:spcPct val="0"/>
      </a:spcBef>
      <a:spcAft>
        <a:spcPct val="0"/>
      </a:spcAft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2pPr>
    <a:lvl3pPr marL="914400" algn="ctr" rtl="0" fontAlgn="base">
      <a:spcBef>
        <a:spcPct val="0"/>
      </a:spcBef>
      <a:spcAft>
        <a:spcPct val="0"/>
      </a:spcAft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3pPr>
    <a:lvl4pPr marL="1371600" algn="ctr" rtl="0" fontAlgn="base">
      <a:spcBef>
        <a:spcPct val="0"/>
      </a:spcBef>
      <a:spcAft>
        <a:spcPct val="0"/>
      </a:spcAft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4pPr>
    <a:lvl5pPr marL="1828800" algn="ctr" rtl="0" fontAlgn="base">
      <a:spcBef>
        <a:spcPct val="0"/>
      </a:spcBef>
      <a:spcAft>
        <a:spcPct val="0"/>
      </a:spcAft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5pPr>
    <a:lvl6pPr marL="2286000" algn="l" defTabSz="914400" rtl="0" eaLnBrk="1" latinLnBrk="0" hangingPunct="1"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6pPr>
    <a:lvl7pPr marL="2743200" algn="l" defTabSz="914400" rtl="0" eaLnBrk="1" latinLnBrk="0" hangingPunct="1"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7pPr>
    <a:lvl8pPr marL="3200400" algn="l" defTabSz="914400" rtl="0" eaLnBrk="1" latinLnBrk="0" hangingPunct="1"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8pPr>
    <a:lvl9pPr marL="3657600" algn="l" defTabSz="914400" rtl="0" eaLnBrk="1" latinLnBrk="0" hangingPunct="1">
      <a:defRPr kumimoji="1" sz="4400" kern="1200">
        <a:solidFill>
          <a:srgbClr val="FF3300"/>
        </a:solidFill>
        <a:latin typeface="Times New Roman" panose="02020603050405020304" pitchFamily="18" charset="0"/>
        <a:ea typeface="+mn-ea"/>
        <a:cs typeface="+mn-cs"/>
        <a:sym typeface="Wingdings" panose="05000000000000000000" pitchFamily="2" charset="2"/>
      </a:defRPr>
    </a:lvl9pPr>
  </p:defaultTextStyle>
  <p:extLst>
    <p:ext uri="{521415D9-36F7-43E2-AB2F-B90AF26B5E84}">
      <p14:sectionLst xmlns:p14="http://schemas.microsoft.com/office/powerpoint/2010/main">
        <p14:section name="Rechtsgrundlagen" id="{8CA829DE-87C6-447F-8762-AF1989006D74}">
          <p14:sldIdLst>
            <p14:sldId id="279"/>
            <p14:sldId id="280"/>
            <p14:sldId id="284"/>
            <p14:sldId id="332"/>
            <p14:sldId id="285"/>
            <p14:sldId id="283"/>
            <p14:sldId id="278"/>
            <p14:sldId id="325"/>
            <p14:sldId id="257"/>
            <p14:sldId id="326"/>
            <p14:sldId id="327"/>
            <p14:sldId id="259"/>
            <p14:sldId id="260"/>
            <p14:sldId id="330"/>
            <p14:sldId id="331"/>
            <p14:sldId id="261"/>
            <p14:sldId id="349"/>
            <p14:sldId id="351"/>
            <p14:sldId id="271"/>
            <p14:sldId id="350"/>
            <p14:sldId id="354"/>
            <p14:sldId id="302"/>
            <p14:sldId id="275"/>
            <p14:sldId id="304"/>
            <p14:sldId id="296"/>
            <p14:sldId id="297"/>
            <p14:sldId id="347"/>
            <p14:sldId id="313"/>
            <p14:sldId id="315"/>
            <p14:sldId id="356"/>
            <p14:sldId id="314"/>
            <p14:sldId id="320"/>
            <p14:sldId id="358"/>
            <p14:sldId id="316"/>
            <p14:sldId id="317"/>
            <p14:sldId id="321"/>
            <p14:sldId id="318"/>
            <p14:sldId id="360"/>
            <p14:sldId id="352"/>
            <p14:sldId id="353"/>
            <p14:sldId id="324"/>
            <p14:sldId id="329"/>
            <p14:sldId id="333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8"/>
            <p14:sldId id="355"/>
            <p14:sldId id="357"/>
            <p14:sldId id="359"/>
          </p14:sldIdLst>
        </p14:section>
        <p14:section name="Natürliche Gefahren" id="{F7B35A38-58AF-4438-817A-F132B9139495}">
          <p14:sldIdLst>
            <p14:sldId id="361"/>
            <p14:sldId id="262"/>
            <p14:sldId id="256"/>
            <p14:sldId id="362"/>
            <p14:sldId id="258"/>
            <p14:sldId id="363"/>
          </p14:sldIdLst>
        </p14:section>
        <p14:section name="Sonstige Gefahren" id="{3F82200C-7C75-4E4A-9597-4714E97311D4}">
          <p14:sldIdLst>
            <p14:sldId id="364"/>
            <p14:sldId id="263"/>
            <p14:sldId id="365"/>
            <p14:sldId id="366"/>
            <p14:sldId id="367"/>
            <p14:sldId id="368"/>
            <p14:sldId id="369"/>
          </p14:sldIdLst>
        </p14:section>
        <p14:section name="Gefahren an und in Küstengewässern" id="{31D78138-28CF-4B1F-8EAE-809D87CEC0A1}">
          <p14:sldIdLst>
            <p14:sldId id="370"/>
            <p14:sldId id="264"/>
            <p14:sldId id="371"/>
            <p14:sldId id="372"/>
            <p14:sldId id="373"/>
            <p14:sldId id="374"/>
          </p14:sldIdLst>
        </p14:section>
        <p14:section name="Gefahren an winterlichen Gewässern" id="{33E5B9D6-F0F7-45A0-BDF2-4C5C3CB63B40}">
          <p14:sldIdLst>
            <p14:sldId id="375"/>
            <p14:sldId id="376"/>
            <p14:sldId id="377"/>
            <p14:sldId id="378"/>
          </p14:sldIdLst>
        </p14:section>
        <p14:section name="Menschliche Ursachen von Badeunfällen" id="{A3FD2840-6A69-405A-94E7-AC21E327C839}">
          <p14:sldIdLst>
            <p14:sldId id="406"/>
            <p14:sldId id="407"/>
            <p14:sldId id="408"/>
            <p14:sldId id="409"/>
          </p14:sldIdLst>
        </p14:section>
        <p14:section name="Der Tod im Wasser" id="{C94C2660-6B92-41F5-955C-D94984545250}">
          <p14:sldIdLst>
            <p14:sldId id="383"/>
            <p14:sldId id="384"/>
            <p14:sldId id="385"/>
          </p14:sldIdLst>
        </p14:section>
        <p14:section name="Verhalten bei Rettungen" id="{A395906B-2B08-44EF-8B7E-1EE65F92DEDD}">
          <p14:sldIdLst>
            <p14:sldId id="398"/>
            <p14:sldId id="272"/>
            <p14:sldId id="399"/>
            <p14:sldId id="400"/>
            <p14:sldId id="401"/>
            <p14:sldId id="402"/>
            <p14:sldId id="403"/>
            <p14:sldId id="404"/>
            <p14:sldId id="405"/>
            <p14:sldId id="266"/>
            <p14:sldId id="267"/>
            <p14:sldId id="268"/>
            <p14:sldId id="269"/>
            <p14:sldId id="270"/>
          </p14:sldIdLst>
        </p14:section>
        <p14:section name="Aufgaben der Wasserwacht" id="{5EA98B27-F9D8-4A07-9F2B-E94E176CA1F9}">
          <p14:sldIdLst>
            <p14:sldId id="394"/>
            <p14:sldId id="395"/>
            <p14:sldId id="396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33"/>
    <a:srgbClr val="009900"/>
    <a:srgbClr val="FF3300"/>
    <a:srgbClr val="006699"/>
    <a:srgbClr val="00FFCC"/>
    <a:srgbClr val="33CCCC"/>
    <a:srgbClr val="00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0929"/>
  </p:normalViewPr>
  <p:slideViewPr>
    <p:cSldViewPr>
      <p:cViewPr varScale="1">
        <p:scale>
          <a:sx n="66" d="100"/>
          <a:sy n="66" d="100"/>
        </p:scale>
        <p:origin x="16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84"/>
    </p:cViewPr>
  </p:sorterViewPr>
  <p:notesViewPr>
    <p:cSldViewPr>
      <p:cViewPr varScale="1">
        <p:scale>
          <a:sx n="43" d="100"/>
          <a:sy n="43" d="100"/>
        </p:scale>
        <p:origin x="-142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presProps" Target="pres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A67699B-E26C-48B4-A229-9A8EEC4F7A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3FC7701-FA8A-448A-8B8D-D15014535B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A38A285B-6FE7-4107-865A-2AC3019E844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D6A82646-89C6-4F40-90AB-54E22563E7D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fld id="{3085DDD8-AD04-403F-B1FE-C4184251629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C348982-BE3A-4A73-AFFB-01E7BF2EA3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F97EB30-3238-43A9-83F4-72D97ECC10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71D7FE3-248C-4B9B-8D19-F0D089866295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05BCC2AB-19BA-4F95-96C6-7576C6EDD34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F170C21-9BBA-400B-9A2B-9A3F1782E0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A33492BC-BE1C-4AB3-923F-F134E297C6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solidFill>
                  <a:schemeClr val="tx1"/>
                </a:solidFill>
              </a:defRPr>
            </a:lvl1pPr>
          </a:lstStyle>
          <a:p>
            <a:fld id="{0AA26190-1828-44C4-88C8-F7AA0F8789F7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318A71-7F16-464C-8B6B-F19F06001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3BCDB-1FA5-49D5-9C85-C49D808FBC43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8C4644F-6E05-434F-B1B7-A06279DB7E6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6894F24-D6D9-4091-80E8-D1369BB27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C578A0-D744-4E19-8034-26C448148D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9EA14B-E7E4-402E-96A8-8B39C47A9859}" type="slidenum">
              <a:rPr lang="de-DE" altLang="de-DE"/>
              <a:pPr/>
              <a:t>44</a:t>
            </a:fld>
            <a:endParaRPr lang="de-DE" altLang="de-DE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279F51C5-61E5-4490-92E1-E6E11137B17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05BF3CBD-CCDD-4CFE-976C-0E561D02213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F5DCD2-A47B-4C9F-82BD-FEDD2A82D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D04D87-EC3D-4246-808C-4EA2C465EB3C}" type="slidenum">
              <a:rPr lang="de-DE" altLang="de-DE"/>
              <a:pPr/>
              <a:t>45</a:t>
            </a:fld>
            <a:endParaRPr lang="de-DE" altLang="de-DE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EA801281-0070-4073-B69D-4032609A3E6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CFA5123D-BFA7-4C5E-8C81-DF48CC065A3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C99452-34A2-495B-AF85-00A648AAA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00225-2BFC-4B21-A188-EBB0E69DED3D}" type="slidenum">
              <a:rPr lang="de-DE" altLang="de-DE"/>
              <a:pPr/>
              <a:t>46</a:t>
            </a:fld>
            <a:endParaRPr lang="de-DE" altLang="de-DE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6C3A9212-62D9-44E1-AD7B-3C3BEF2A11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A4F15EAD-1664-4259-832A-479ADC9EDB8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B48BE1-70BC-461F-B66B-E18C2438C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EF8089-FB95-484C-82F9-0289F2DEA93D}" type="slidenum">
              <a:rPr lang="de-DE" altLang="de-DE"/>
              <a:pPr/>
              <a:t>47</a:t>
            </a:fld>
            <a:endParaRPr lang="de-DE" altLang="de-DE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AE6B5AC2-CAEC-405B-BFF3-7FCD8CA031B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2FA2F9DD-159F-4152-9C5F-6535BEDB7C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380ED2-3F21-4B85-BC16-A7BE36FA1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3048-1B18-4D8E-9BDF-76F34577F681}" type="slidenum">
              <a:rPr lang="de-DE" altLang="de-DE"/>
              <a:pPr/>
              <a:t>49</a:t>
            </a:fld>
            <a:endParaRPr lang="de-DE" altLang="de-DE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90B36894-B8FA-4A8B-A534-6ECC8C0B0C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BE4DAAAF-4185-4AEF-9AFD-6B6C25C48E7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972BA1-722C-4967-A4EA-A575134BE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7AFF9-B2E6-4F52-8595-8DB721D924B6}" type="slidenum">
              <a:rPr lang="de-DE" altLang="de-DE"/>
              <a:pPr/>
              <a:t>54</a:t>
            </a:fld>
            <a:endParaRPr lang="de-DE" altLang="de-DE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B171E5F0-B373-4E00-AFEE-E2C47773647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13FCDC23-2E3D-46D9-AD3B-F111F003E6D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830D01-B377-4955-9D76-187E96AA3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6CF314-EB57-416C-ADE8-9DBBCDEFB7D8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DA7CA48-3559-42B3-89B3-D8ED566C70A3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8A16762-B143-4F38-9998-496641946A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F1D39F-9B25-4C08-AF1F-9EC2F761E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B139D-0AC6-481F-B563-4D2DDD8E5114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D9EFCF2C-1A76-49FC-B2A1-42C7CE2766C8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822E40E3-1E33-47BC-8762-18A036ECB0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7B4F73-5235-4C31-8B76-96BE131CD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744833-4DCC-4C65-BAFE-281F7318702C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9805F57F-9458-4E5B-91D0-3AAECAA373F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CCC81C4-1A9C-45A6-B7FD-79369AC0C31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17970A-FDE4-4EB9-B28C-EEFA02AE2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EC726-22D6-4DE4-AA90-AAD9D1334AE7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43C6341-8CC3-4C7B-935B-1440850BD5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08F1ADC-D45B-49EB-B56C-6586558409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4C8653-A22E-4E42-9E75-D570EDCE6B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03E184-165A-48D0-B623-82F010A456F5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5B372896-0AC2-4229-8573-92C8117B08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6568EF4D-79A6-4B98-9B58-34A6D35F6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32EE91-4934-4E98-BB1B-782869937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7FD07-C288-485C-9DB8-40E64951D453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09494ADA-A168-4D59-9D41-1FE12DB9DD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562715EF-7BFC-42F3-9976-C188C70E3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2EF1077-CB81-4C95-9F10-1A1AD203A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AFBF0-B74D-4293-9555-0F97C0E91411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0038E32A-669C-47CC-AEB7-831FDADC6D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41B569D-4E43-4D1E-8667-9309003ECC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89CD63-3755-4D5A-88B3-E5E7734AC8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2908E-A270-402D-A121-748B01F00176}" type="slidenum">
              <a:rPr lang="de-DE" altLang="de-DE"/>
              <a:pPr/>
              <a:t>41</a:t>
            </a:fld>
            <a:endParaRPr lang="de-DE" altLang="de-DE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9FEED096-4595-4A2E-840E-C6D1BC6A96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4931DF6E-C2C6-48C3-AFBE-346C7A8E22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152E3E-FD6A-4412-91CC-8FBA6591C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E0B07-E56B-478F-93EB-7E8393105D30}" type="slidenum">
              <a:rPr lang="de-DE" altLang="de-DE"/>
              <a:pPr/>
              <a:t>43</a:t>
            </a:fld>
            <a:endParaRPr lang="de-DE" altLang="de-DE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14F9603B-111A-4291-B4BE-C59DFCB3DE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39C61E91-2856-4545-9357-61848FA6C99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>
            <a:extLst>
              <a:ext uri="{FF2B5EF4-FFF2-40B4-BE49-F238E27FC236}">
                <a16:creationId xmlns:a16="http://schemas.microsoft.com/office/drawing/2014/main" id="{6A9C98DB-C349-4B1E-B22D-38F89EB9E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5" name="Arc 3">
            <a:extLst>
              <a:ext uri="{FF2B5EF4-FFF2-40B4-BE49-F238E27FC236}">
                <a16:creationId xmlns:a16="http://schemas.microsoft.com/office/drawing/2014/main" id="{E9CCBCFF-334E-49EF-B214-DEA678C2820A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de-DE" altLang="de-DE" sz="2400">
              <a:solidFill>
                <a:schemeClr val="tx1"/>
              </a:solidFill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1F6CEA2-BD81-490B-88E5-06DF4EEAF89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152400"/>
            <a:ext cx="7466013" cy="1524000"/>
          </a:xfrm>
        </p:spPr>
        <p:txBody>
          <a:bodyPr anchor="b"/>
          <a:lstStyle>
            <a:lvl1pPr>
              <a:lnSpc>
                <a:spcPct val="80000"/>
              </a:lnSpc>
              <a:defRPr sz="4800"/>
            </a:lvl1pPr>
          </a:lstStyle>
          <a:p>
            <a:pPr lvl="0"/>
            <a:r>
              <a:rPr lang="de-DE" altLang="de-DE" noProof="0"/>
              <a:t>Hier klicken, um Master-</a:t>
            </a:r>
            <a:br>
              <a:rPr lang="de-DE" altLang="de-DE" noProof="0"/>
            </a:br>
            <a:r>
              <a:rPr lang="de-DE" altLang="de-DE" noProof="0"/>
              <a:t>Titelformat zu bearbeiten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ACDC53-FCC7-4586-AE93-4DC59CD21FCD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52800" y="2057400"/>
            <a:ext cx="5410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400"/>
            </a:lvl1pPr>
          </a:lstStyle>
          <a:p>
            <a:pPr lvl="0"/>
            <a:r>
              <a:rPr lang="de-DE" altLang="de-DE" noProof="0"/>
              <a:t>Hier klicken, um Master-</a:t>
            </a:r>
          </a:p>
          <a:p>
            <a:pPr lvl="0"/>
            <a:r>
              <a:rPr lang="de-DE" altLang="de-DE" noProof="0"/>
              <a:t>Untertitelformat zu bearbeiten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9E01D66-BCDC-4F9C-8DFA-51AFD41BC25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A09D9BE-882E-419F-B992-091BAF4734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8AD7753A-BE7D-41AA-B6A1-3EFB186271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8F05261-F82D-4F4F-B019-CD9473966EC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6A3C9-18C3-4D5C-AD81-7835CEC6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D9426A0-4A5C-4628-886F-B6CC0B07F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5554D9-5AEF-4E6C-96FD-021DF2B2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C7E90B-811E-4D7F-8381-A399464D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D78C95-7EBB-4EA3-B907-2133C72C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DFACC-BC97-4358-B74C-5CD8477C6F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17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00F1FC1-7BBA-4384-8939-CE6CBDB26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05650" y="609600"/>
            <a:ext cx="180975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35F92B-F2B7-4D95-B776-6FB674C34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609600"/>
            <a:ext cx="527685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78D2CD-E39B-4EAD-994A-72A066BC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AAC450-8D3E-4123-AE45-6D3B569A1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DF1107-EB04-4E43-912B-8CE76327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6CE1B-4043-454B-8F56-B255EDF2487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36845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04681A-4637-4286-807D-2485CB8C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9600"/>
            <a:ext cx="72390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DF693A97-A121-4A09-8E16-712515B9F361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AEAD46-AB02-460F-9AF4-4A9012E8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9AD488-3702-4346-B583-53E69219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2BE3CD-2CBE-4963-8C23-FA4E92B4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DDE914-FB21-4ABC-B534-BAAADC6550D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956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32B5D2-6DD8-4FD2-B6C5-5C2A869D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9600"/>
            <a:ext cx="72390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50A24BC5-B9EB-41FA-921D-46689DF125C0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5F5CC6-8588-4F76-9B0E-5DC1ADC4E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9ECAF2-6493-4856-96DB-CB4A9C8545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A99573-5D62-4EB2-BFCF-4DB4DCEC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4FEAA1-EB43-4FC9-9116-EAEABBF9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74A1CC-0E56-44D3-AFC3-CEA80BB86E8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7098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97161-9436-4AAD-9547-C7314E7C8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BD6C650-C792-4691-8445-6C0F0ABC7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D51186-5473-4B9C-8695-C50BE3AF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2FB272-9907-44C5-977D-BDDD8867C479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C13AD8-7DCA-487B-BC33-B21018F3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A7FAD3-06D5-4894-A8EC-1741FEBB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283E4-9595-4E0B-B360-F80C6A797DC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15289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88686-64AE-4E75-8260-23E8FDC08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45D7EF-845B-4F8B-9174-ACEA9202E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2CAF12-D000-4661-BA5A-287D6E06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AE53D4-3E63-4AC5-B120-D8CB98900029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4DA6EB-E14A-4CD9-9462-56FAD6A3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4C2EA4-12FC-428B-AB0E-45281BA6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6807A-C10E-4801-99EE-583511C3B7F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048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EA94A-340F-41D1-A31A-CA5BB269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4EE760-A960-41AA-A127-CF25B1B67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FB82A3-8A9E-4217-BF74-7935DE16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060434-A925-4394-BD8F-62F1CCE6F0C8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869362-1458-447A-93F3-0724D7A7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8F7E3E-2F7A-44BE-A300-C47A68CD4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E3F86-6DA3-4C21-AD52-82DD8BEAAFD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207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C0938-574C-40B0-979B-34630308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A51DC3-9BF7-465B-841D-9B150675C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22F26AC-463E-4AC2-985D-3CCAC1BA0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37F967-7751-48FF-95C2-98A56A8A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66FB09-A675-43C2-AB85-A96549FDC717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F46928-31E9-4E43-AADE-CC37C185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2F4A1B-8756-4CF9-A6AF-FF0D2E03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D25E9-9E0F-4A97-B19C-EB06CDDBEA9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7610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B0EDE-8718-4558-B085-4ADB0423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B69B42-ADC5-4348-B19F-8C59008F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FB6A6C-5A0D-4B1D-A41E-038C27E35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C469E48-8E03-46EF-88D4-5A983910E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17636B7-B41D-4552-94B6-D7B89AF28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7A9C319-96E4-4CB0-9F78-37BFCCDE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D30D50-E77C-462D-84C5-3D4BC80154B3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5A53A3D-EF03-4436-8AE5-D605F7C4F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07D1E7-53D2-4F31-8642-4F04D6C2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1CED6-98AC-4ACF-8875-EB1BCF604F6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8612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1BBDF-3FA2-4655-A275-AA1A6519A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D6F508-521F-4C19-98A1-D70C33FF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2CB375-1908-44A4-88C3-4E5F0C27BF64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0F8DFD-D099-4ECB-9221-62D982FA3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412BF0-BC05-4C90-9524-C58BCAAA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4F688-5AD1-4D6D-83BC-0532913298D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9276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D7F577-9B67-4AA7-957C-F94B7380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2462CD-8A21-4ABC-842A-B16222086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F6C9BD-CB59-42C0-B9C7-B9781C10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BFD044-53AC-4152-8FAB-70505E62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E0E3A4-3652-4CC6-AA7A-E171EFFA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1D6EC-BAF2-41E5-BC82-BEA0DE2FCA1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8590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991CAC-B6AD-4080-9729-97949DF2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1B119D-8E4E-42BE-A559-E83DEFF1E7C9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B1EB34-0E66-4BE0-8910-89E389B4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BD1F80-A034-457F-B4DE-87BBD8B3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3C02F-ADC7-40BF-99D6-ECA98EAF831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0259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E98D8-47E3-478F-B44E-2A6F2BE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5AE3FB-0573-41CD-89D4-15C0154A1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A9AC2B-190D-4641-9688-D5E476D1C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BD4D3D2-4DD0-490A-B9D2-2E8B49BB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D69B9C-7769-4FC8-8327-5CBB9DCB1036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2F01A3-FD9E-437A-8588-FDC764FD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305970-EA84-4C52-AB76-5FEB56F6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7DB73-0A95-44CA-8F0C-DFC5B367CC8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3036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B100E-24E7-4DAE-BF5A-4EEB1D80A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89E2228-4259-4C1B-8643-4F9C55A8D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299B0D-11C9-4A92-A7E6-F1771AB91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B47164-FF83-4BCA-ABC2-295D79CE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7851A4-B0EF-46E2-9128-1E8CDB168798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C19DD9-BCFD-4BC3-9D40-2BACA0A3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3D423E-3FCE-4B1C-AD9E-E1C07F98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3C7CD-6132-4C27-A73D-1F146E1A9D0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14732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022034-ACEC-4382-826B-715EF055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52CF899-FB93-4D8D-81A9-1F76FE79F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169216-13A8-428A-BD22-DAFE0B03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21D488-1324-4931-9BAA-A15AE418FE52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BBF74C-ABD5-4ABF-BCA0-4C6E33F9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F3802-5C04-4BDB-9A3A-C714C346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4689E-8781-45C1-97D7-6EDD5BFFA9F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4668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851A4DA-BD20-47F7-88F2-75EFE53B8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E38B366-3D4E-4C5C-A17E-5FE8BD24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494C00-EBB2-4A83-9AA0-EA033CAE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D6AB83-17E9-4224-89AC-C95A8737513C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82E737-27BA-41C5-BDE7-841F9D30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7A7B9B-6AB3-4A65-8134-59DAFE4F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0B6E9-3564-4A4B-B37C-38C51C7446C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2579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483B4-E7F5-4352-881C-47D88480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Onlinebild-Platzhalter 2">
            <a:extLst>
              <a:ext uri="{FF2B5EF4-FFF2-40B4-BE49-F238E27FC236}">
                <a16:creationId xmlns:a16="http://schemas.microsoft.com/office/drawing/2014/main" id="{22C70564-448D-49E7-84B5-F89733B1884D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A15E37-D07B-43E8-B53D-C5FB4818F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19EA728-466B-46E4-BEF4-80AF39A2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9BC9A8-D390-475E-82BC-2D24E0EE968A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CC9F90-4BB9-48DD-8D9E-619A5789A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B03E8-0B12-4EE2-88E4-E381A906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89D8FA8-E3C7-4624-AC6D-9AA0D3B68F6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46947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A0652-E051-4158-9D3A-568D2E9F7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5CFBDC-343B-4A85-AB05-43AF95794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0254A3-7F58-4D8A-A7C7-90CD19129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4B97EC-B8B6-423F-A3B4-F6649F6F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E7179D-2FFE-443B-AA2D-5B57811B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CD313-ADAA-4BC7-BDA4-C89379D3543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0907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3C9C4-D819-4D84-B62D-E2CADB7E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93267-1D46-4FDD-B889-54A755F1D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D609BF-6157-4760-A6F6-DA5B2566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621CD1-4A94-47FC-9A0A-829D87D1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89E6C7-053B-4525-9420-4FC3E5C2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7D6B4-A1BC-4F65-B8DC-EF45AF11F82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8419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F4C06-BDE5-48BA-9573-B821CFBB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EEC63C-690A-4CF2-9CBD-F9B0AEDEA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9D99E1-222F-49A5-B49E-0E33E5FF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5CDB7C-C9D2-425C-B649-9E4578D2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F09DD1-CE14-40AE-AE66-3D839274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055B9-859B-4850-9D45-56CDECE31A8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42324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B010AC-CD2F-407F-B018-6E4EDCB4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1FD474-7133-4C85-BCC2-3A73EE8A4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72AAD2-8797-4CEE-A2F8-BA5BC2A32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A00915-0855-4B22-B3C2-583629846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04703D-0A7D-4F9F-B9F0-C546CE19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76C4AE-8427-4A6C-8D8A-158FA899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AB7F8-A28D-435E-A512-E17C4FCF4CD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505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3C5B9-B9A9-455D-A931-0B302404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C8FB6F-16C6-46E9-80A4-75CB7F7AA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724676-A9D3-4F00-8BF0-585C930D4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76B10C-104A-40D3-8C2E-B7CD38685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DCD8AE-8798-4A37-841D-4FD14E17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3CE3B-823E-47CC-8EA5-4C6EA3C00C4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79564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616BB-1B16-4AB7-AF02-9F239C17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E4F190B-F7E5-4A19-AA1B-51A55B673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51E1C9-9A75-4D8E-AAB7-4A64E5B5E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5BDC4D-6B8F-4177-B680-F419A3B0B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7EE65C4-D715-43DB-B179-44C25D014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D1EE560-16C8-44C4-A394-01BBE011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222A8C5-84A0-4659-9772-3932135C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A8BB0E-5D01-48DC-9463-6C21296D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F7298-25B5-44C2-9B91-F775EE489C6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26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69575-6938-4A37-9FA9-5E157CD48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A26EF44-31A2-4235-8E9B-A6252576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54A3BA-85A4-4ED3-A789-9D92293B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C1F893-E186-4266-AB9E-9A2BFFE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6DC0A-1D1D-4A1F-A51D-FFDC1DB35F6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8074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5B7158-AFB4-4E3E-9F66-238012018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F73222C-5987-4A6A-A46D-683A0284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B7D2EB-F184-43C5-9331-4F90C40D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D25AB-DE03-4B35-8201-E35CCFF9AAC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4364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5CBF2-B89C-4AD0-A193-DC2AD791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E1619C-0641-4927-9EC0-EF6CA6AF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3950CE-826A-4B2E-8D42-5BB13DD0F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7EC181-A426-4CF4-9729-9EF7D725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FCE7BB-678B-4A06-B2D5-0D0077C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32E52A-D7F8-48FE-878F-234E3378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882E-13DA-468C-9D3C-EE27015E1CB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0258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0F5BF-F809-48AA-9781-46B75E2A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1A1DC4F-C95C-4764-8C8D-CD33CB722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3C9681-B81F-4F0A-839D-920DFAA84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358D84-5253-4C8B-9BF4-EE5B7FF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85B4AB-F148-41B6-89DC-EFDFAB7C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7D3EB7-FC80-4D9F-9AF0-CAC5EA31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D3A3F-8762-43E0-860D-9C928040B80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5421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41F91C-05B3-4111-8046-14C775C4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316B56-7CA8-466B-9694-1CCAA1147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AFE5EE-3F25-4CF3-8E2A-2DC88A0E0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C5F991-7857-45C8-AB7C-FAE4E33D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431ECE-9B16-4F37-BF4C-D408A2E93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5B7D5-8D75-440D-8948-E18019599D1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8722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217D37-1192-497B-9F49-4BE2890CCA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FE7D9CE-12A9-4FD2-AE26-DCA6D37E7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4354BF-1611-49F6-9520-B5E45572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4BDB56-D20C-418A-8B68-1E91F761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4A26F0-1227-45D2-8CEC-3FC472CBB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7D46C-0968-4C5E-873C-7AF5831191F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2634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FB519-780B-4631-9EA4-692417F49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18A1372-BD83-4D86-90EB-DFFEBAA4E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A2E918-0256-404D-B5D1-72CB0639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E4A2EA-8BB1-4930-9E98-E6ACBDFF4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14701C-615A-4E3F-BB99-FAFB154D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9B1E3-9AB9-4962-8D7F-C547E8E8D33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2393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98CC18-A22F-43CC-BBB2-009F03DF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778C18-551C-4210-A2D9-9185AA71A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7A307-22C3-4FC2-944B-9A51BF605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2A7707-21FB-4A2F-8AA5-BD8FEE51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F12679-0596-484A-9AFA-6E5D3ACF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A5180-B955-420A-B4E1-CB2234C65EA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797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E6616-25C3-410F-A7ED-77D96883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30F2D-A4B7-4CDE-B4DD-D30484A84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4A2713-449B-4F54-A973-2F8A3A6E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E061AB-B4FD-4CAE-B860-0897BD60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8AE674-53C8-4B47-979C-365EEE16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A7688-9D1F-4E44-88A9-0D86C14C770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337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06FE2-959B-4381-A8A9-B6FB6E3FD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02142-968C-45F0-9931-6F0AF5175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B58428-57B7-4A3A-A753-AFB35EB96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CB1F13-5327-45B4-88F6-F4D6F0396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F4D465-A375-4ED2-B068-C3135B6F5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094216-13F9-4BB9-98C2-841B1EAD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C231E-D4AF-4093-9E32-1ABB0E3DA54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32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FBA69-813A-4905-91F9-E6228014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8E50B9-19D1-4877-A00B-691E8F2B3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B30244-2E39-41BD-8AF9-10E659FB7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19E359-A100-4FA8-971D-1C2C6117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3CC56D-50CE-4BA2-A799-2F3E4CA4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96EC1F-9699-4FED-BB6B-062372F6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4E25C-8787-4771-BD8E-01870AA047D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8147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EFD7C-50F8-44AA-B31F-8B8FC4219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603A60-E135-4C67-8B8F-FE1A7C0E9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118C79-95D4-4D9A-AE27-7A7AA7B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F1CB45-B553-4F93-8387-A4D19D16D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E6CDC1-B1F6-49A5-99A0-CE744EFD9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59FFDB-F56C-4A4A-AF15-B652B9BF6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BF00544-BC18-43FA-8228-C0B7A531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79C68C-F255-4F58-A4EF-3C9A480E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62199-028C-4006-A0CE-371626E12EA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9536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56C4A-DB7E-412A-AA2E-6AE5B2A78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51D2439-78FA-4E5A-93A0-5B644C2A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924360-030B-4719-981A-FE98258EA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FBD43B-0CBC-494C-9DBA-788EC613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7DEBF-25A2-4419-ABE7-93EE713ABBD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3809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9986C3-1E6C-47E6-9976-E9712DD15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5475CD-3DFF-4EAA-AE2E-8A0F0877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495CE3-79B3-43E2-9B1E-C6A3F7A6D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73186-06DF-4AB7-B919-0FE3E31AAD7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51022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0B38F-F421-4E60-AC04-516C9609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326273-E43A-489E-96E8-51D6200B9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8E1481E-5D96-4353-BCA4-5869D7A07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421726-B996-4191-8C9D-52A3271F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890BE9-2E30-499D-AB2D-54D247A59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57572F-C5C0-4D8A-817B-E5DACB49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71872-1F4A-4915-8CF5-1F2F51A07DD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11390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9516D9-7D18-4E93-8FA3-96D79398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9260354-6385-43FA-B29D-A9FEB6CC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9E259F-4DF2-4E7A-A4A2-7FBACB897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60A6B07-8912-47D5-823E-488922C0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E6DE6-2CAB-4A9C-A850-C6821B0E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60B706-7136-4215-913F-17355629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F0660-D85C-480C-98BE-9052FBCF900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52647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92893-73E7-4702-B0A5-BBA8CA0EB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8DFEF6C-5D16-4252-99AE-EC8904DF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B4A6A9-DA13-48F8-A2C1-C81FC120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43FB1F-E925-486C-A022-2D06D1FE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434388-639B-4930-818D-E47EFB70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01BD6-3D2B-48D6-9060-BA85FF9E17B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1085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7C2BD43-542A-4A96-949F-CCB58C4C4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909121-8FD8-4E4E-A6D6-E1060169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3D9201-9B28-42C7-B0EE-DEBD39A0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27AF31-8F1C-4375-B167-F53617DD5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5BC197-C531-467A-AFC7-1CE5DA78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C4E7B-9F29-4C54-91F3-8D63004E040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4952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2CD42-80C1-4ABC-9DCA-02B5149A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36626E5-D316-4815-951C-8D52A8CB5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BC8526A-10CA-47AB-A15C-10644C0CF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2EA1D1D-0EA6-4D8C-B799-481273D1E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D82B81E-CC4D-4F8B-84C4-CE159A6C3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3CAD66B-A91A-4C00-AB7F-21705085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BEB28ED-4871-4F33-AD77-CDD745EF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A8C3B4-5126-4862-8A53-009A230F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BE4AC-6B73-43ED-9581-6F573B33181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3051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9DA2B-E699-45DC-B214-6369EB62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579450-F819-48D0-9634-DA3044AB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766815-6A29-496D-ABB1-1425C7658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159B7B-59D3-4E07-A375-B4779664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F6D4D-F6F8-4EDE-8244-C3E511E04C5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301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F5EE09-6465-458F-BC28-8EC329C5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20F745E-16E7-4FCA-9FE0-94CE9CE9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DE2501-1528-43C6-ABE2-2305C53B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119B8-F596-4F91-9D57-586C23FB7E4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033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14AE9-EB57-4428-A111-8F3C4716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32119C-BCF9-4180-87CD-092CF9551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74B116-4813-4D63-AE60-D99F4CF1B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2E7485-26BA-4ECB-B6F0-08C43AE8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79542E-FC66-40F3-A122-62197C36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74C122-9B45-418D-A5A2-8537957F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CF49E-9122-4D00-AC1F-C800A6CFFF0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9513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72B92-8AAB-4D45-96BA-0A74CC7B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A58DC2-9107-4430-848E-6CC4EF029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0CA4AA-5565-48D2-B897-5306970AA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D3FCD6-DF25-4C76-80E8-6115E1C6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190B77-61B3-4017-8682-26CAC18D1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EDCA14-3B52-438B-BF7A-36DEBC3F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77D26-2F36-4A8B-8B17-0C4DE320CC0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004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0099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>
            <a:extLst>
              <a:ext uri="{FF2B5EF4-FFF2-40B4-BE49-F238E27FC236}">
                <a16:creationId xmlns:a16="http://schemas.microsoft.com/office/drawing/2014/main" id="{E8348724-C38B-4E8A-B25A-ECF3539D443F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de-DE" altLang="de-DE" sz="2400">
              <a:solidFill>
                <a:schemeClr val="tx1"/>
              </a:solidFill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7C57FA1-A93E-4F33-A0C9-3A5651899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60960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Master-Titelformat zu bearbeiten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79EA1F-138F-45DB-B634-518F9472E0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Hier klicken, um Master-Textformat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FE0BF3-A933-44AA-8575-AF86C2A035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DA14EC-1426-4F8F-8976-D213655897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de-DE" altLang="de-DE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4062C464-7CC1-446A-A735-EE00FC051C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fld id="{DC500463-A3CC-4C48-B383-5B39A310A07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053C66-2246-4199-92D2-C0048286A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FCDC23-DE9D-43DE-8C0C-E54D5CC892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645236-A993-4DAA-896A-8473375CE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CEF0FE7-1448-4689-82CB-7415AEEABF80}" type="datetime1">
              <a:rPr lang="de-DE" altLang="de-DE"/>
              <a:pPr/>
              <a:t>22.09.2018</a:t>
            </a:fld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23FD612-3AA5-4789-A9D3-731DE83AC2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46E9C4-1D86-43F9-AEA6-E96DCED384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1BAF44-31CD-43B9-A7B9-2B37A185EFF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259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66DE2E-61FC-463D-BE62-B1940B0A5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C736CC-20DC-4B78-880E-DB5C28285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E020482-9062-43F6-A97D-DF17A906CC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D917DD-141B-491E-970B-E57795852B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46B506E-C765-4D87-B23F-084E123AD4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9C33EEF-4299-48CE-AE9F-6A3621C4AA5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925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DE22D4D-EB18-4866-B89F-35C5D4BC5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D2C4787-57BC-44A0-A211-89CEB11CC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F91B60A-7931-4722-B84D-0F89953018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346C53-40F2-4298-9AC8-95233E3C91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29B713B-3086-4B26-8918-C7C78B9F7A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3322A5-1D35-42A5-BCFF-1074B77F66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161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audio6.wav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79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43.bin"/><Relationship Id="rId9" Type="http://schemas.openxmlformats.org/officeDocument/2006/relationships/image" Target="../media/image8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44.bin"/><Relationship Id="rId4" Type="http://schemas.openxmlformats.org/officeDocument/2006/relationships/audio" Target="../media/audio6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46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47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48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3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6.wav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5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8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9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9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0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1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3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6.wav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5.bin"/><Relationship Id="rId4" Type="http://schemas.openxmlformats.org/officeDocument/2006/relationships/audio" Target="../media/audio7.wav"/><Relationship Id="rId9" Type="http://schemas.openxmlformats.org/officeDocument/2006/relationships/image" Target="../media/image2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6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7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8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2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9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1.bin"/><Relationship Id="rId4" Type="http://schemas.openxmlformats.org/officeDocument/2006/relationships/audio" Target="../media/audio7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2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6.wav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3.bin"/><Relationship Id="rId4" Type="http://schemas.openxmlformats.org/officeDocument/2006/relationships/audio" Target="../media/audio7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6.wav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5.bin"/><Relationship Id="rId4" Type="http://schemas.openxmlformats.org/officeDocument/2006/relationships/audio" Target="../media/audio7.wav"/><Relationship Id="rId9" Type="http://schemas.openxmlformats.org/officeDocument/2006/relationships/image" Target="../media/image40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6.wav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6.bin"/><Relationship Id="rId4" Type="http://schemas.openxmlformats.org/officeDocument/2006/relationships/audio" Target="../media/audio7.wav"/><Relationship Id="rId9" Type="http://schemas.openxmlformats.org/officeDocument/2006/relationships/image" Target="../media/image43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6.wav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7.bin"/><Relationship Id="rId4" Type="http://schemas.openxmlformats.org/officeDocument/2006/relationships/audio" Target="../media/audio7.wav"/><Relationship Id="rId9" Type="http://schemas.openxmlformats.org/officeDocument/2006/relationships/image" Target="../media/image4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6.wav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29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50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30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6.wav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2.bin"/><Relationship Id="rId4" Type="http://schemas.openxmlformats.org/officeDocument/2006/relationships/audio" Target="../media/audio7.wav"/><Relationship Id="rId9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6.wav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3.bin"/><Relationship Id="rId4" Type="http://schemas.openxmlformats.org/officeDocument/2006/relationships/audio" Target="../media/audio7.wav"/><Relationship Id="rId9" Type="http://schemas.openxmlformats.org/officeDocument/2006/relationships/image" Target="../media/image56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6.wav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4.bin"/><Relationship Id="rId4" Type="http://schemas.openxmlformats.org/officeDocument/2006/relationships/audio" Target="../media/audio7.wav"/><Relationship Id="rId9" Type="http://schemas.openxmlformats.org/officeDocument/2006/relationships/image" Target="../media/image5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5.bin"/><Relationship Id="rId4" Type="http://schemas.openxmlformats.org/officeDocument/2006/relationships/audio" Target="../media/audio7.wav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6.wav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6.bin"/><Relationship Id="rId4" Type="http://schemas.openxmlformats.org/officeDocument/2006/relationships/audio" Target="../media/audio7.wav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6.wav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7.bin"/><Relationship Id="rId4" Type="http://schemas.openxmlformats.org/officeDocument/2006/relationships/audio" Target="../media/audio7.wav"/><Relationship Id="rId9" Type="http://schemas.openxmlformats.org/officeDocument/2006/relationships/image" Target="../media/image65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6.wav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8.bin"/><Relationship Id="rId4" Type="http://schemas.openxmlformats.org/officeDocument/2006/relationships/audio" Target="../media/audio7.wav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6.wav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39.bin"/><Relationship Id="rId4" Type="http://schemas.openxmlformats.org/officeDocument/2006/relationships/audio" Target="../media/audio7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40.bin"/><Relationship Id="rId4" Type="http://schemas.openxmlformats.org/officeDocument/2006/relationships/audio" Target="../media/audio7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audio" Target="../media/audio6.wav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71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4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audio" Target="../media/audio6.wav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75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335D875B-E14A-4B1E-B4E5-210F9C3AC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533400"/>
            <a:ext cx="9144000" cy="3048000"/>
          </a:xfrm>
        </p:spPr>
        <p:txBody>
          <a:bodyPr/>
          <a:lstStyle/>
          <a:p>
            <a:pPr algn="ctr"/>
            <a:r>
              <a:rPr lang="de-DE" altLang="de-DE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anose="020E0705020206020404" pitchFamily="34" charset="0"/>
              </a:rPr>
              <a:t>Theoretische Grundlagen zur </a:t>
            </a:r>
            <a:br>
              <a:rPr lang="de-DE" altLang="de-DE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anose="020E0705020206020404" pitchFamily="34" charset="0"/>
              </a:rPr>
            </a:br>
            <a:br>
              <a:rPr lang="de-DE" altLang="de-DE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anose="020E0705020206020404" pitchFamily="34" charset="0"/>
              </a:rPr>
            </a:br>
            <a:r>
              <a:rPr lang="de-DE" altLang="de-DE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anose="020E0705020206020404" pitchFamily="34" charset="0"/>
              </a:rPr>
              <a:t>Rettungsschwimmausbildung</a:t>
            </a:r>
          </a:p>
        </p:txBody>
      </p:sp>
      <p:pic>
        <p:nvPicPr>
          <p:cNvPr id="65540" name="Picture 4" descr="F:\PFiles\MSOffice\Clipart\standard\stddir1\BD05490_.WMF">
            <a:extLst>
              <a:ext uri="{FF2B5EF4-FFF2-40B4-BE49-F238E27FC236}">
                <a16:creationId xmlns:a16="http://schemas.microsoft.com/office/drawing/2014/main" id="{EE0B3BAD-3DA0-49F8-B505-6152B03B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44672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:\PFiles\MSOffice\Clipart\standard\stddir4\PH01375J.jpg">
            <a:extLst>
              <a:ext uri="{FF2B5EF4-FFF2-40B4-BE49-F238E27FC236}">
                <a16:creationId xmlns:a16="http://schemas.microsoft.com/office/drawing/2014/main" id="{31283AD4-30DD-4BBF-A517-C387C3B4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1" name="Rectangle 3">
            <a:extLst>
              <a:ext uri="{FF2B5EF4-FFF2-40B4-BE49-F238E27FC236}">
                <a16:creationId xmlns:a16="http://schemas.microsoft.com/office/drawing/2014/main" id="{558F5778-0409-4443-8AD4-8C0BDDD62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458200" cy="9906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400" b="1">
                <a:solidFill>
                  <a:srgbClr val="FF3300"/>
                </a:solidFill>
              </a:rPr>
              <a:t>- Sind Sie zur Hilfeleistung verpflichtet?</a:t>
            </a:r>
            <a:endParaRPr lang="de-DE" altLang="de-DE" sz="3200">
              <a:solidFill>
                <a:srgbClr val="FF3300"/>
              </a:solidFill>
            </a:endParaRPr>
          </a:p>
        </p:txBody>
      </p:sp>
      <p:sp>
        <p:nvSpPr>
          <p:cNvPr id="145413" name="Rectangle 5">
            <a:extLst>
              <a:ext uri="{FF2B5EF4-FFF2-40B4-BE49-F238E27FC236}">
                <a16:creationId xmlns:a16="http://schemas.microsoft.com/office/drawing/2014/main" id="{BBAF80E2-8B07-40F7-A056-C62CBCE9A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914400"/>
            <a:ext cx="853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b="1">
                <a:solidFill>
                  <a:srgbClr val="FF3300"/>
                </a:solidFill>
                <a:latin typeface="Arial" panose="020B0604020202020204" pitchFamily="34" charset="0"/>
              </a:rPr>
              <a:t>Ja ! Gem. sittlicher und rechtlicher Pflicht § 323c StGB</a:t>
            </a:r>
            <a:r>
              <a:rPr kumimoji="0" lang="de-DE" altLang="de-DE" sz="280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32D9594-8796-4ACC-951E-3AA08769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65634D-D2FB-4FDE-BF1A-AE8BDAAE775B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1DB8A66-8187-48E5-802A-C0BA64E72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Rettungungsmittel III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5363" name="Object 3">
            <a:extLst>
              <a:ext uri="{FF2B5EF4-FFF2-40B4-BE49-F238E27FC236}">
                <a16:creationId xmlns:a16="http://schemas.microsoft.com/office/drawing/2014/main" id="{60ECE056-AFDB-4A26-B682-04B7BAB467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06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15363" name="Object 3">
                        <a:extLst>
                          <a:ext uri="{FF2B5EF4-FFF2-40B4-BE49-F238E27FC236}">
                            <a16:creationId xmlns:a16="http://schemas.microsoft.com/office/drawing/2014/main" id="{60ECE056-AFDB-4A26-B682-04B7BAB46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6">
            <a:extLst>
              <a:ext uri="{FF2B5EF4-FFF2-40B4-BE49-F238E27FC236}">
                <a16:creationId xmlns:a16="http://schemas.microsoft.com/office/drawing/2014/main" id="{AAF6AE92-83DC-4C93-AA0D-CF915DDBC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124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Rettungsring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9B5D6728-C94F-48B7-8894-77EA24633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5626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Rettungsgurt mit Leine</a:t>
            </a:r>
          </a:p>
        </p:txBody>
      </p:sp>
      <p:pic>
        <p:nvPicPr>
          <p:cNvPr id="15374" name="Picture 14" descr="C:\TEMP\Kapitel 8\8_14_1.jpg">
            <a:extLst>
              <a:ext uri="{FF2B5EF4-FFF2-40B4-BE49-F238E27FC236}">
                <a16:creationId xmlns:a16="http://schemas.microsoft.com/office/drawing/2014/main" id="{7D9FAB97-0CAD-40DE-B3CC-2469F3144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0"/>
            <a:ext cx="15811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5" name="Picture 15" descr="C:\TEMP\Kapitel 8\8_14_2.jpg">
            <a:extLst>
              <a:ext uri="{FF2B5EF4-FFF2-40B4-BE49-F238E27FC236}">
                <a16:creationId xmlns:a16="http://schemas.microsoft.com/office/drawing/2014/main" id="{3036E9EA-E6AB-453D-AB14-A2435BDC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3200400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C:\TEMP\Kapitel 8\8_14_3.jpg">
            <a:extLst>
              <a:ext uri="{FF2B5EF4-FFF2-40B4-BE49-F238E27FC236}">
                <a16:creationId xmlns:a16="http://schemas.microsoft.com/office/drawing/2014/main" id="{C5153E52-6E5C-47EE-A3E8-4135AD11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8600"/>
            <a:ext cx="157003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C:\TEMP\Kapitel 8\8_14_4.jpg">
            <a:extLst>
              <a:ext uri="{FF2B5EF4-FFF2-40B4-BE49-F238E27FC236}">
                <a16:creationId xmlns:a16="http://schemas.microsoft.com/office/drawing/2014/main" id="{3E5AD908-CB41-4EF3-98CF-5B2634E5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3200400" cy="215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build="p" autoUpdateAnimBg="0" advAuto="0"/>
      <p:bldP spid="15369" grpId="0" build="p" autoUpdateAnimBg="0" advAuto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CEAF17B2-9A8B-4BED-90E6-BE04A56A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68187C-3EA6-4AAE-99B8-B56B88CB1E87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45902234-D74C-447E-871D-A2E90B49F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Rettungungshilfsmittel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id="{071ED181-ABF7-4CF5-AEF6-21C857C2AF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0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16387" name="Object 3">
                        <a:extLst>
                          <a:ext uri="{FF2B5EF4-FFF2-40B4-BE49-F238E27FC236}">
                            <a16:creationId xmlns:a16="http://schemas.microsoft.com/office/drawing/2014/main" id="{071ED181-ABF7-4CF5-AEF6-21C857C2AF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>
            <a:extLst>
              <a:ext uri="{FF2B5EF4-FFF2-40B4-BE49-F238E27FC236}">
                <a16:creationId xmlns:a16="http://schemas.microsoft.com/office/drawing/2014/main" id="{ECCAE583-256B-4CC7-AA07-41119AB09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2895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Rettungshilfsmittel können sein: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2B598C8F-60BA-4EA4-8D18-13772B7ED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352800"/>
            <a:ext cx="4114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86AB37F7-ED17-4ED3-81DC-0C2CCCBD6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429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Ast, Stange, Stock, Leiter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F8CB77AA-B20A-42ED-8F97-5D6BC43A8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114800"/>
            <a:ext cx="4114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92" name="Rectangle 8">
            <a:extLst>
              <a:ext uri="{FF2B5EF4-FFF2-40B4-BE49-F238E27FC236}">
                <a16:creationId xmlns:a16="http://schemas.microsoft.com/office/drawing/2014/main" id="{B11108C7-CEB1-4462-99A9-A0E45704E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590800"/>
            <a:ext cx="4114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93" name="Rectangle 9">
            <a:extLst>
              <a:ext uri="{FF2B5EF4-FFF2-40B4-BE49-F238E27FC236}">
                <a16:creationId xmlns:a16="http://schemas.microsoft.com/office/drawing/2014/main" id="{6C097716-F6B9-43BC-9182-DEA6BA6B3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876800"/>
            <a:ext cx="4114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EDCC98F4-8CB3-4F67-8960-56535A17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191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Ruderboot</a:t>
            </a:r>
          </a:p>
        </p:txBody>
      </p:sp>
      <p:sp>
        <p:nvSpPr>
          <p:cNvPr id="16395" name="Text Box 11">
            <a:extLst>
              <a:ext uri="{FF2B5EF4-FFF2-40B4-BE49-F238E27FC236}">
                <a16:creationId xmlns:a16="http://schemas.microsoft.com/office/drawing/2014/main" id="{9EE4724A-A101-46D7-AB3F-04963E4DE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667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Brett, Tisch, Bank</a:t>
            </a:r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4517DF76-71E8-4523-9C1D-1AF086968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953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Surfbrett, etc.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build="p" autoUpdateAnimBg="0"/>
      <p:bldP spid="16390" grpId="0" autoUpdateAnimBg="0"/>
      <p:bldP spid="16394" grpId="0" autoUpdateAnimBg="0"/>
      <p:bldP spid="16395" grpId="0" autoUpdateAnimBg="0"/>
      <p:bldP spid="16396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CB6BA-82E3-40A5-BD54-5F42A9DB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A6E65-F2D8-403E-BF76-1B423ABE17F4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A6DE023-9862-418C-A149-3DA4444182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Aufgaben der Wasserwacht </a:t>
            </a:r>
          </a:p>
        </p:txBody>
      </p:sp>
      <p:graphicFrame>
        <p:nvGraphicFramePr>
          <p:cNvPr id="6147" name="Object 3">
            <a:extLst>
              <a:ext uri="{FF2B5EF4-FFF2-40B4-BE49-F238E27FC236}">
                <a16:creationId xmlns:a16="http://schemas.microsoft.com/office/drawing/2014/main" id="{2AEDC387-85AC-43B6-8196-67FE405F94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54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6147" name="Object 3">
                        <a:extLst>
                          <a:ext uri="{FF2B5EF4-FFF2-40B4-BE49-F238E27FC236}">
                            <a16:creationId xmlns:a16="http://schemas.microsoft.com/office/drawing/2014/main" id="{2AEDC387-85AC-43B6-8196-67FE405F94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DE2CC329-16EF-4EA4-911D-15592C62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4F2D31-D7C6-4333-BE3F-83ACB908460C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E45DFD59-1EF7-4BA2-ABC7-460D917F2B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78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7170" name="Object 2">
                        <a:extLst>
                          <a:ext uri="{FF2B5EF4-FFF2-40B4-BE49-F238E27FC236}">
                            <a16:creationId xmlns:a16="http://schemas.microsoft.com/office/drawing/2014/main" id="{E45DFD59-1EF7-4BA2-ABC7-460D917F2B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3">
            <a:extLst>
              <a:ext uri="{FF2B5EF4-FFF2-40B4-BE49-F238E27FC236}">
                <a16:creationId xmlns:a16="http://schemas.microsoft.com/office/drawing/2014/main" id="{A3BDA554-28E3-4435-A13A-437BE98C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 der Wasserwacht 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4DDE32CA-EBE9-4F3F-8F28-29D50C5CC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124200" cy="3810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834B00AD-03CA-4FAB-9132-4983C718D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676400"/>
            <a:ext cx="33528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AF3FD3C7-F502-4E16-8D07-80F6DE109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3124200" cy="1447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5123F136-3E0E-4030-BC34-95BA2DAF3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276600"/>
            <a:ext cx="31242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3AC90CA0-DB59-40CB-AFDF-B67E6332D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644900"/>
            <a:ext cx="3124200" cy="2362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1E6161B3-E587-40E0-9D17-F776838CB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019800"/>
            <a:ext cx="3124200" cy="609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id="{8CC2FB13-C806-4E85-A506-17955027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62200"/>
            <a:ext cx="3352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F5C3EEA6-0FC1-4D70-8E72-E35DE98F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800600"/>
            <a:ext cx="3352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80" name="Rectangle 12">
            <a:extLst>
              <a:ext uri="{FF2B5EF4-FFF2-40B4-BE49-F238E27FC236}">
                <a16:creationId xmlns:a16="http://schemas.microsoft.com/office/drawing/2014/main" id="{306610F1-7FDC-4018-B638-B957C098B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419600"/>
            <a:ext cx="3352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3F31B163-671B-4D5C-B178-6F49DE2CD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Ziel</a:t>
            </a:r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E29AEECC-0404-47A9-824E-B2492A2FE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6383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Aufgabenerfüllung</a:t>
            </a:r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488984F7-5D23-4519-879A-168E0D296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3048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Bekämpfung des Ertrinkungstodes und Durchführung der damit verbundenen, vorbeugenden Maßnahmen.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6E5F8143-9FDF-4F65-A8FD-5560434F0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385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</a:t>
            </a:r>
          </a:p>
        </p:txBody>
      </p:sp>
      <p:sp>
        <p:nvSpPr>
          <p:cNvPr id="7185" name="Text Box 17">
            <a:extLst>
              <a:ext uri="{FF2B5EF4-FFF2-40B4-BE49-F238E27FC236}">
                <a16:creationId xmlns:a16="http://schemas.microsoft.com/office/drawing/2014/main" id="{6DA50C8A-1591-4A36-9BF7-154C33C06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21100"/>
            <a:ext cx="3048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Verbreitung der Kenntnisse und Fertigkeiten des Schwimmens und Rettungsschwimmens bei der Bevölkerung, insbesondere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bei der Jugend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in Schulen und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in Verbänden</a:t>
            </a:r>
          </a:p>
        </p:txBody>
      </p:sp>
      <p:sp>
        <p:nvSpPr>
          <p:cNvPr id="7186" name="Text Box 18">
            <a:extLst>
              <a:ext uri="{FF2B5EF4-FFF2-40B4-BE49-F238E27FC236}">
                <a16:creationId xmlns:a16="http://schemas.microsoft.com/office/drawing/2014/main" id="{D017924B-11C5-4AF3-ACD1-4BA2F7719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19800"/>
            <a:ext cx="2895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Aus- und Fortbildung von Rettungsschwimmern</a:t>
            </a:r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id="{21245FBF-5319-45FB-A019-B386515E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438400"/>
            <a:ext cx="335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Einrichtung und Durchführung des Wasserrettungsdienstes</a:t>
            </a:r>
          </a:p>
        </p:txBody>
      </p:sp>
      <p:sp>
        <p:nvSpPr>
          <p:cNvPr id="7188" name="Text Box 20">
            <a:extLst>
              <a:ext uri="{FF2B5EF4-FFF2-40B4-BE49-F238E27FC236}">
                <a16:creationId xmlns:a16="http://schemas.microsoft.com/office/drawing/2014/main" id="{7F93A639-F3B3-48B9-AA64-CDB44608E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19600"/>
            <a:ext cx="3352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Kurse für die Bevölkerung</a:t>
            </a:r>
          </a:p>
        </p:txBody>
      </p:sp>
      <p:sp>
        <p:nvSpPr>
          <p:cNvPr id="7189" name="Text Box 21">
            <a:extLst>
              <a:ext uri="{FF2B5EF4-FFF2-40B4-BE49-F238E27FC236}">
                <a16:creationId xmlns:a16="http://schemas.microsoft.com/office/drawing/2014/main" id="{1DE17952-7258-4409-8978-CB8725BD4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800600"/>
            <a:ext cx="335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Spezialkurse für bestimmte Personenkreise</a:t>
            </a:r>
          </a:p>
        </p:txBody>
      </p:sp>
      <p:sp>
        <p:nvSpPr>
          <p:cNvPr id="7190" name="Line 22">
            <a:extLst>
              <a:ext uri="{FF2B5EF4-FFF2-40B4-BE49-F238E27FC236}">
                <a16:creationId xmlns:a16="http://schemas.microsoft.com/office/drawing/2014/main" id="{A309537D-BBEE-44A9-BCEF-27102F2466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5908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91" name="Line 23">
            <a:extLst>
              <a:ext uri="{FF2B5EF4-FFF2-40B4-BE49-F238E27FC236}">
                <a16:creationId xmlns:a16="http://schemas.microsoft.com/office/drawing/2014/main" id="{F8040DA5-3AFD-42A5-A46B-836F19E46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590800"/>
            <a:ext cx="1447800" cy="1828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92" name="Line 24">
            <a:extLst>
              <a:ext uri="{FF2B5EF4-FFF2-40B4-BE49-F238E27FC236}">
                <a16:creationId xmlns:a16="http://schemas.microsoft.com/office/drawing/2014/main" id="{B219E092-23CF-47A7-8CAA-62EF45468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4572000"/>
            <a:ext cx="1447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93" name="Line 25">
            <a:extLst>
              <a:ext uri="{FF2B5EF4-FFF2-40B4-BE49-F238E27FC236}">
                <a16:creationId xmlns:a16="http://schemas.microsoft.com/office/drawing/2014/main" id="{5C4591F8-01F0-4712-8CAC-87178EF4AA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5105400"/>
            <a:ext cx="14478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7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utoUpdateAnimBg="0"/>
      <p:bldP spid="7182" grpId="0" autoUpdateAnimBg="0"/>
      <p:bldP spid="7183" grpId="0" autoUpdateAnimBg="0"/>
      <p:bldP spid="7184" grpId="0" autoUpdateAnimBg="0"/>
      <p:bldP spid="7185" grpId="0" autoUpdateAnimBg="0"/>
      <p:bldP spid="7186" grpId="0" autoUpdateAnimBg="0"/>
      <p:bldP spid="7187" grpId="0" build="p" autoUpdateAnimBg="0" advAuto="0"/>
      <p:bldP spid="7188" grpId="0" build="p" autoUpdateAnimBg="0" advAuto="0"/>
      <p:bldP spid="7189" grpId="0" build="p" autoUpdateAnimBg="0" advAuto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liennummernplatzhalter 36">
            <a:extLst>
              <a:ext uri="{FF2B5EF4-FFF2-40B4-BE49-F238E27FC236}">
                <a16:creationId xmlns:a16="http://schemas.microsoft.com/office/drawing/2014/main" id="{D342E308-06A5-475A-9BCC-9755F95B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7C9D86-DC2C-482A-B80B-9819B1379489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29F4BEC0-14D4-472E-9C04-D187A29C6D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2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3074" name="Object 2">
                        <a:extLst>
                          <a:ext uri="{FF2B5EF4-FFF2-40B4-BE49-F238E27FC236}">
                            <a16:creationId xmlns:a16="http://schemas.microsoft.com/office/drawing/2014/main" id="{29F4BEC0-14D4-472E-9C04-D187A29C6D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>
            <a:extLst>
              <a:ext uri="{FF2B5EF4-FFF2-40B4-BE49-F238E27FC236}">
                <a16:creationId xmlns:a16="http://schemas.microsoft.com/office/drawing/2014/main" id="{52A0EEE7-B028-4D7C-85E9-AC55731A8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 der Wasserwacht 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0F17C0F-272B-46EB-81E9-3E88C7EAE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581400" cy="3810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A146DD9-E223-400E-933B-223A4A2A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1447800"/>
            <a:ext cx="35814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9E96AF31-98A7-41AD-8516-99A7EE083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349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Ziel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F89E281D-B642-49D2-B3B7-E6DD0957C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14097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Aufgabenerfüllung</a:t>
            </a:r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A6AB541-8FA9-4A06-B389-A75D338C6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3581400" cy="1066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6CF26244-D6DE-4DD5-8B77-06724881E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95600"/>
            <a:ext cx="3581400" cy="1066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1DD69725-6713-431C-81F8-783060DA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62400"/>
            <a:ext cx="3581400" cy="1066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04FF18E4-2311-4803-BEF5-B0F435057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029200"/>
            <a:ext cx="3581400" cy="1219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272D405F-4FB9-4593-BD4A-C690EA269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1828800"/>
            <a:ext cx="3581400" cy="685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F26D5D09-8A22-4199-9F64-BF41A6303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2514600"/>
            <a:ext cx="35814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id="{BC4C07A3-74EB-4F8D-AD15-769E0614A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2895600"/>
            <a:ext cx="3581400" cy="533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id="{1E82E889-0405-44C2-B80F-93497802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3467100"/>
            <a:ext cx="35814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CFE839FF-25A9-4366-A64B-1B707402D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4267200"/>
            <a:ext cx="3581400" cy="8382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89" name="Rectangle 17">
            <a:extLst>
              <a:ext uri="{FF2B5EF4-FFF2-40B4-BE49-F238E27FC236}">
                <a16:creationId xmlns:a16="http://schemas.microsoft.com/office/drawing/2014/main" id="{DDA57E4F-8DCA-4845-A838-8EC6318C1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5156200"/>
            <a:ext cx="3581400" cy="1397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17BD8BFA-615F-42B1-B3E2-7687A77C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28800"/>
            <a:ext cx="3581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Aufstellung, Ausbildung und Ausrüstung besonderer Einheiten für den Einsatz bei Katastrophen aller Art</a:t>
            </a:r>
          </a:p>
        </p:txBody>
      </p:sp>
      <p:sp>
        <p:nvSpPr>
          <p:cNvPr id="3091" name="Text Box 19">
            <a:extLst>
              <a:ext uri="{FF2B5EF4-FFF2-40B4-BE49-F238E27FC236}">
                <a16:creationId xmlns:a16="http://schemas.microsoft.com/office/drawing/2014/main" id="{BE78971D-B57C-43FC-9065-ED25DBA2A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84500"/>
            <a:ext cx="3581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Bergung von Gütern, von denen eine Gefährdung für Menschen oder die Umwelt ausgehen kann</a:t>
            </a:r>
          </a:p>
        </p:txBody>
      </p:sp>
      <p:sp>
        <p:nvSpPr>
          <p:cNvPr id="3092" name="Text Box 20">
            <a:extLst>
              <a:ext uri="{FF2B5EF4-FFF2-40B4-BE49-F238E27FC236}">
                <a16:creationId xmlns:a16="http://schemas.microsoft.com/office/drawing/2014/main" id="{D3F7C111-91A3-474E-85B1-599A06D86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3581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Mitwirkung beim Natur-, Pflanzen- und Gewässerschutz nach den gesetzlichen Bestimmungen</a:t>
            </a:r>
          </a:p>
        </p:txBody>
      </p:sp>
      <p:sp>
        <p:nvSpPr>
          <p:cNvPr id="3093" name="Text Box 21">
            <a:extLst>
              <a:ext uri="{FF2B5EF4-FFF2-40B4-BE49-F238E27FC236}">
                <a16:creationId xmlns:a16="http://schemas.microsoft.com/office/drawing/2014/main" id="{D06B7E6B-E5F8-4FBB-8169-DE0EEF78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35814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Gesundheitshilfe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Gesundheitsbildung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vorbeugende 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Gesundheitspflege</a:t>
            </a:r>
          </a:p>
        </p:txBody>
      </p:sp>
      <p:sp>
        <p:nvSpPr>
          <p:cNvPr id="3094" name="Text Box 22">
            <a:extLst>
              <a:ext uri="{FF2B5EF4-FFF2-40B4-BE49-F238E27FC236}">
                <a16:creationId xmlns:a16="http://schemas.microsoft.com/office/drawing/2014/main" id="{372AC22A-D4B2-4FE6-A874-E4981E632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1905000"/>
            <a:ext cx="3500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KatS-Einheiten im Wasserrettungsdienst</a:t>
            </a:r>
          </a:p>
        </p:txBody>
      </p:sp>
      <p:sp>
        <p:nvSpPr>
          <p:cNvPr id="3095" name="Text Box 23">
            <a:extLst>
              <a:ext uri="{FF2B5EF4-FFF2-40B4-BE49-F238E27FC236}">
                <a16:creationId xmlns:a16="http://schemas.microsoft.com/office/drawing/2014/main" id="{7A63748C-10AA-47BD-A5BE-7D838CCC5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514600"/>
            <a:ext cx="358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KatS-Einheiten im Sanitätsdienst</a:t>
            </a:r>
          </a:p>
        </p:txBody>
      </p:sp>
      <p:sp>
        <p:nvSpPr>
          <p:cNvPr id="3096" name="Text Box 24">
            <a:extLst>
              <a:ext uri="{FF2B5EF4-FFF2-40B4-BE49-F238E27FC236}">
                <a16:creationId xmlns:a16="http://schemas.microsoft.com/office/drawing/2014/main" id="{2550F44A-E6C9-4C74-BD09-F8F8A7C0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25" y="2870200"/>
            <a:ext cx="3581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KatS-Einheiten im Betreuungsdienst</a:t>
            </a:r>
          </a:p>
        </p:txBody>
      </p:sp>
      <p:sp>
        <p:nvSpPr>
          <p:cNvPr id="3097" name="Text Box 25">
            <a:extLst>
              <a:ext uri="{FF2B5EF4-FFF2-40B4-BE49-F238E27FC236}">
                <a16:creationId xmlns:a16="http://schemas.microsoft.com/office/drawing/2014/main" id="{F64AFCB2-943B-459A-BD65-4B4782020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479800"/>
            <a:ext cx="358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Freihalten von Schiffahrtsrinnen</a:t>
            </a:r>
          </a:p>
        </p:txBody>
      </p:sp>
      <p:sp>
        <p:nvSpPr>
          <p:cNvPr id="3098" name="Rectangle 26">
            <a:extLst>
              <a:ext uri="{FF2B5EF4-FFF2-40B4-BE49-F238E27FC236}">
                <a16:creationId xmlns:a16="http://schemas.microsoft.com/office/drawing/2014/main" id="{6820A2A4-36D6-492D-8C53-0C53208C1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3848100"/>
            <a:ext cx="3581400" cy="381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99" name="Text Box 27">
            <a:extLst>
              <a:ext uri="{FF2B5EF4-FFF2-40B4-BE49-F238E27FC236}">
                <a16:creationId xmlns:a16="http://schemas.microsoft.com/office/drawing/2014/main" id="{D44C4681-898C-42D6-A13D-B2F374B96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848100"/>
            <a:ext cx="358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Säuberung von Gewässern</a:t>
            </a:r>
          </a:p>
        </p:txBody>
      </p:sp>
      <p:sp>
        <p:nvSpPr>
          <p:cNvPr id="3100" name="Text Box 28">
            <a:extLst>
              <a:ext uri="{FF2B5EF4-FFF2-40B4-BE49-F238E27FC236}">
                <a16:creationId xmlns:a16="http://schemas.microsoft.com/office/drawing/2014/main" id="{D9C29ABD-A622-49AC-80CA-8F68CA19B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4267200"/>
            <a:ext cx="3581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Naturschutz in Abstimmung mit der zuständigen unteren Naturschutzbehörde</a:t>
            </a:r>
          </a:p>
        </p:txBody>
      </p:sp>
      <p:sp>
        <p:nvSpPr>
          <p:cNvPr id="3101" name="Text Box 29">
            <a:extLst>
              <a:ext uri="{FF2B5EF4-FFF2-40B4-BE49-F238E27FC236}">
                <a16:creationId xmlns:a16="http://schemas.microsoft.com/office/drawing/2014/main" id="{D3A39BF2-3A02-470B-B016-C0ADB86D8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5156200"/>
            <a:ext cx="35210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Kurse für die Bevölkerung: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Schwimmen mit Senioren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Schwimmen mit Mutter und Kind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Schwimmen mit Behinderten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Wassergymnastik</a:t>
            </a:r>
          </a:p>
        </p:txBody>
      </p:sp>
      <p:grpSp>
        <p:nvGrpSpPr>
          <p:cNvPr id="3109" name="Group 37">
            <a:extLst>
              <a:ext uri="{FF2B5EF4-FFF2-40B4-BE49-F238E27FC236}">
                <a16:creationId xmlns:a16="http://schemas.microsoft.com/office/drawing/2014/main" id="{B4F42E3E-5E70-468E-BBA7-53C13C4D785C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2057400"/>
            <a:ext cx="1295400" cy="1371600"/>
            <a:chOff x="2496" y="1296"/>
            <a:chExt cx="816" cy="864"/>
          </a:xfrm>
        </p:grpSpPr>
        <p:sp>
          <p:nvSpPr>
            <p:cNvPr id="3103" name="Line 31">
              <a:extLst>
                <a:ext uri="{FF2B5EF4-FFF2-40B4-BE49-F238E27FC236}">
                  <a16:creationId xmlns:a16="http://schemas.microsoft.com/office/drawing/2014/main" id="{40D6CA51-05E5-4E05-B5C2-065EABCEC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296"/>
              <a:ext cx="816" cy="3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104" name="Line 32">
              <a:extLst>
                <a:ext uri="{FF2B5EF4-FFF2-40B4-BE49-F238E27FC236}">
                  <a16:creationId xmlns:a16="http://schemas.microsoft.com/office/drawing/2014/main" id="{82A25860-5B99-46A6-B633-8FBF4B98EA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1680"/>
              <a:ext cx="816" cy="48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105" name="Line 33">
            <a:extLst>
              <a:ext uri="{FF2B5EF4-FFF2-40B4-BE49-F238E27FC236}">
                <a16:creationId xmlns:a16="http://schemas.microsoft.com/office/drawing/2014/main" id="{1C90E3B9-01A7-4951-833C-E0E5B809E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37338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06" name="Line 34">
            <a:extLst>
              <a:ext uri="{FF2B5EF4-FFF2-40B4-BE49-F238E27FC236}">
                <a16:creationId xmlns:a16="http://schemas.microsoft.com/office/drawing/2014/main" id="{FD47426C-8408-4C06-AAB7-1E7C903012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3962400"/>
            <a:ext cx="12954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07" name="Line 35">
            <a:extLst>
              <a:ext uri="{FF2B5EF4-FFF2-40B4-BE49-F238E27FC236}">
                <a16:creationId xmlns:a16="http://schemas.microsoft.com/office/drawing/2014/main" id="{2A8077FC-7A6B-42B0-882F-4FB3A366A6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6482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08" name="Line 36">
            <a:extLst>
              <a:ext uri="{FF2B5EF4-FFF2-40B4-BE49-F238E27FC236}">
                <a16:creationId xmlns:a16="http://schemas.microsoft.com/office/drawing/2014/main" id="{3C63F159-011D-44FD-92D6-EC10DE67F6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5626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  <p:bldP spid="3079" grpId="0" autoUpdateAnimBg="0"/>
      <p:bldP spid="3090" grpId="0" autoUpdateAnimBg="0"/>
      <p:bldP spid="3091" grpId="0" autoUpdateAnimBg="0"/>
      <p:bldP spid="3092" grpId="0" autoUpdateAnimBg="0"/>
      <p:bldP spid="3093" grpId="0" autoUpdateAnimBg="0"/>
      <p:bldP spid="3094" grpId="0" autoUpdateAnimBg="0"/>
      <p:bldP spid="3095" grpId="0" autoUpdateAnimBg="0"/>
      <p:bldP spid="3096" grpId="0" autoUpdateAnimBg="0"/>
      <p:bldP spid="3097" grpId="0" autoUpdateAnimBg="0"/>
      <p:bldP spid="3099" grpId="0" autoUpdateAnimBg="0"/>
      <p:bldP spid="3100" grpId="0" autoUpdateAnimBg="0"/>
      <p:bldP spid="3101" grpId="0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FF3B89C8-E53C-4793-85EF-890AEF13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93948-7D9F-4399-9628-CB263A52EF12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A8D980D1-585B-4744-821E-D9481D316D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26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4098" name="Object 2">
                        <a:extLst>
                          <a:ext uri="{FF2B5EF4-FFF2-40B4-BE49-F238E27FC236}">
                            <a16:creationId xmlns:a16="http://schemas.microsoft.com/office/drawing/2014/main" id="{A8D980D1-585B-4744-821E-D9481D316D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>
            <a:extLst>
              <a:ext uri="{FF2B5EF4-FFF2-40B4-BE49-F238E27FC236}">
                <a16:creationId xmlns:a16="http://schemas.microsoft.com/office/drawing/2014/main" id="{1F7B294F-A8DC-4201-8BA0-7E4312C98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 der Wasserwacht III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EEB88F9-F989-4B7B-96D3-E381F6A53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447800"/>
            <a:ext cx="35814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3B7B930-6D18-4CC5-9EC4-18A5E636A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1447800"/>
            <a:ext cx="35814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69DD820A-576A-4B82-9FC3-DA4E14519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09700"/>
            <a:ext cx="349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07E37960-4EE5-49C5-B028-EC7DD93F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14097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Aufgabenerfüllung</a:t>
            </a: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9E01A4C3-7AF2-43FB-B582-68288D918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828800"/>
            <a:ext cx="3581400" cy="1066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4D32A925-57E2-4A82-BD81-7C5DB6C8D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95600"/>
            <a:ext cx="3581400" cy="1066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6" name="Rectangle 10">
            <a:extLst>
              <a:ext uri="{FF2B5EF4-FFF2-40B4-BE49-F238E27FC236}">
                <a16:creationId xmlns:a16="http://schemas.microsoft.com/office/drawing/2014/main" id="{ABBBF156-2A5D-4C23-AFB5-BA4085BFF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62400"/>
            <a:ext cx="3581400" cy="1752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7" name="Rectangle 11">
            <a:extLst>
              <a:ext uri="{FF2B5EF4-FFF2-40B4-BE49-F238E27FC236}">
                <a16:creationId xmlns:a16="http://schemas.microsoft.com/office/drawing/2014/main" id="{B6DEDF8B-9288-41D7-993D-993AEEDD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15000"/>
            <a:ext cx="3581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19E7E798-0129-480B-9D30-FF64086EB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1993900"/>
            <a:ext cx="3581400" cy="685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598ABE3B-FA1E-4F27-BCB8-F1A17AB9D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25800"/>
            <a:ext cx="3581400" cy="10795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13" name="Rectangle 17">
            <a:extLst>
              <a:ext uri="{FF2B5EF4-FFF2-40B4-BE49-F238E27FC236}">
                <a16:creationId xmlns:a16="http://schemas.microsoft.com/office/drawing/2014/main" id="{CEAED250-2100-4364-8006-42DE5A696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25" y="4724400"/>
            <a:ext cx="3581400" cy="1397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14" name="Text Box 18">
            <a:extLst>
              <a:ext uri="{FF2B5EF4-FFF2-40B4-BE49-F238E27FC236}">
                <a16:creationId xmlns:a16="http://schemas.microsoft.com/office/drawing/2014/main" id="{1A205490-C4BF-4AD4-BEAE-00B67D9F6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28800"/>
            <a:ext cx="3581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Mitwirkung bei den anderen Rotkreuzaufgaben und bei der Verbreitung der Kenntnisse über die Genfer Rotkreuzabkommen</a:t>
            </a:r>
          </a:p>
        </p:txBody>
      </p:sp>
      <p:sp>
        <p:nvSpPr>
          <p:cNvPr id="4115" name="Text Box 19">
            <a:extLst>
              <a:ext uri="{FF2B5EF4-FFF2-40B4-BE49-F238E27FC236}">
                <a16:creationId xmlns:a16="http://schemas.microsoft.com/office/drawing/2014/main" id="{A75B1BB8-0312-434C-BB4E-EF50862F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84500"/>
            <a:ext cx="3581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Mitwirkung bei der Werbung für die Ziele des Roten Kreuzes und bei der Mittelbeschaffung</a:t>
            </a:r>
          </a:p>
        </p:txBody>
      </p:sp>
      <p:sp>
        <p:nvSpPr>
          <p:cNvPr id="4116" name="Text Box 20">
            <a:extLst>
              <a:ext uri="{FF2B5EF4-FFF2-40B4-BE49-F238E27FC236}">
                <a16:creationId xmlns:a16="http://schemas.microsoft.com/office/drawing/2014/main" id="{652C8A99-364B-4578-9908-C786388EC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3581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Durchführung von Aufgaben, die der Wasserwacht von staatlichen oder kommunalen Behörden, Polizei oder der Staatsanwaltschaft übertragen werden</a:t>
            </a:r>
          </a:p>
        </p:txBody>
      </p:sp>
      <p:sp>
        <p:nvSpPr>
          <p:cNvPr id="4117" name="Text Box 21">
            <a:extLst>
              <a:ext uri="{FF2B5EF4-FFF2-40B4-BE49-F238E27FC236}">
                <a16:creationId xmlns:a16="http://schemas.microsoft.com/office/drawing/2014/main" id="{3C7B3FB3-7FB1-4431-AEB7-9768D9C07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35814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Suche und Bergung von Ertrunkenen</a:t>
            </a:r>
          </a:p>
        </p:txBody>
      </p:sp>
      <p:sp>
        <p:nvSpPr>
          <p:cNvPr id="4118" name="Text Box 22">
            <a:extLst>
              <a:ext uri="{FF2B5EF4-FFF2-40B4-BE49-F238E27FC236}">
                <a16:creationId xmlns:a16="http://schemas.microsoft.com/office/drawing/2014/main" id="{E10393DE-1D84-4811-91FE-77CF74B05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2070100"/>
            <a:ext cx="3500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Gemäß den jeweiligen Rot-Kreuz-Programmen</a:t>
            </a:r>
          </a:p>
        </p:txBody>
      </p:sp>
      <p:sp>
        <p:nvSpPr>
          <p:cNvPr id="4124" name="Text Box 28">
            <a:extLst>
              <a:ext uri="{FF2B5EF4-FFF2-40B4-BE49-F238E27FC236}">
                <a16:creationId xmlns:a16="http://schemas.microsoft.com/office/drawing/2014/main" id="{E2D92BD9-5368-43C4-B1C1-B3C58500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25800"/>
            <a:ext cx="3581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Sammlungen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Blutspendeaktionen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Werbeaktionen</a:t>
            </a:r>
          </a:p>
        </p:txBody>
      </p:sp>
      <p:sp>
        <p:nvSpPr>
          <p:cNvPr id="4125" name="Text Box 29">
            <a:extLst>
              <a:ext uri="{FF2B5EF4-FFF2-40B4-BE49-F238E27FC236}">
                <a16:creationId xmlns:a16="http://schemas.microsoft.com/office/drawing/2014/main" id="{9CE08C36-7484-4D11-A9D7-1F274E3C7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4737100"/>
            <a:ext cx="35210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Taucheinsätze zur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Abwehr von Gefahren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Unterstützung behördlicher 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Ermittlungen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Totenbergungen</a:t>
            </a:r>
            <a:b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9" name="Line 33">
            <a:extLst>
              <a:ext uri="{FF2B5EF4-FFF2-40B4-BE49-F238E27FC236}">
                <a16:creationId xmlns:a16="http://schemas.microsoft.com/office/drawing/2014/main" id="{DA37EC2C-1147-4AE6-8018-D4C86189B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37338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31" name="Line 35">
            <a:extLst>
              <a:ext uri="{FF2B5EF4-FFF2-40B4-BE49-F238E27FC236}">
                <a16:creationId xmlns:a16="http://schemas.microsoft.com/office/drawing/2014/main" id="{D81FDFC1-6A10-4B91-B497-919EB1C20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9657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32" name="Line 36">
            <a:extLst>
              <a:ext uri="{FF2B5EF4-FFF2-40B4-BE49-F238E27FC236}">
                <a16:creationId xmlns:a16="http://schemas.microsoft.com/office/drawing/2014/main" id="{FF4D92B1-69F9-46CF-A226-59106ED51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9055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33" name="Line 37">
            <a:extLst>
              <a:ext uri="{FF2B5EF4-FFF2-40B4-BE49-F238E27FC236}">
                <a16:creationId xmlns:a16="http://schemas.microsoft.com/office/drawing/2014/main" id="{AC985B71-0E7F-47B1-8258-B09146C4B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2362200"/>
            <a:ext cx="1295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  <p:bldP spid="4103" grpId="0" autoUpdateAnimBg="0"/>
      <p:bldP spid="4114" grpId="0" autoUpdateAnimBg="0"/>
      <p:bldP spid="4115" grpId="0" autoUpdateAnimBg="0"/>
      <p:bldP spid="4116" grpId="0" autoUpdateAnimBg="0"/>
      <p:bldP spid="4117" grpId="0" autoUpdateAnimBg="0"/>
      <p:bldP spid="4118" grpId="0" autoUpdateAnimBg="0"/>
      <p:bldP spid="4124" grpId="0" autoUpdateAnimBg="0"/>
      <p:bldP spid="412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:\PFiles\MSOffice\Clipart\standard\stddir4\PH01375J.jpg">
            <a:extLst>
              <a:ext uri="{FF2B5EF4-FFF2-40B4-BE49-F238E27FC236}">
                <a16:creationId xmlns:a16="http://schemas.microsoft.com/office/drawing/2014/main" id="{BB0FA56F-52C1-497F-91D1-9F365006A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7" name="Rectangle 5">
            <a:extLst>
              <a:ext uri="{FF2B5EF4-FFF2-40B4-BE49-F238E27FC236}">
                <a16:creationId xmlns:a16="http://schemas.microsoft.com/office/drawing/2014/main" id="{931C5BD5-79AC-41EE-8AB2-53CAEF479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32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46441" name="Rectangle 9">
            <a:extLst>
              <a:ext uri="{FF2B5EF4-FFF2-40B4-BE49-F238E27FC236}">
                <a16:creationId xmlns:a16="http://schemas.microsoft.com/office/drawing/2014/main" id="{309B52A9-CF7F-4432-BA3D-631B1AB9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82000" cy="1905000"/>
          </a:xfrm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rgbClr val="FF3300"/>
                </a:solidFill>
              </a:rPr>
              <a:t>- Stellen die ausgerissenen Haarbüschel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rgbClr val="FF3300"/>
                </a:solidFill>
              </a:rPr>
              <a:t>  und der Tritt eine Körperverletzung dar ?</a:t>
            </a:r>
          </a:p>
          <a:p>
            <a:endParaRPr lang="de-DE" alt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6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6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6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7" grpId="0" autoUpdateAnimBg="0"/>
      <p:bldP spid="146441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1601AC5-E308-4929-B567-FD084D8109A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304800" y="685800"/>
            <a:ext cx="8610600" cy="990600"/>
          </a:xfrm>
          <a:solidFill>
            <a:schemeClr val="bg1"/>
          </a:solidFill>
          <a:ln/>
        </p:spPr>
        <p:txBody>
          <a:bodyPr/>
          <a:lstStyle/>
          <a:p>
            <a:r>
              <a:rPr lang="de-DE" altLang="de-DE" sz="4200">
                <a:solidFill>
                  <a:srgbClr val="FF3300"/>
                </a:solidFill>
              </a:rPr>
              <a:t>Körperverletzung</a:t>
            </a:r>
            <a:r>
              <a:rPr lang="de-DE" altLang="de-DE" sz="4200"/>
              <a:t> bei der Wasserrettung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B5617ED-3795-4359-9484-D3BEFF5AC2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819400" y="1981200"/>
            <a:ext cx="6096000" cy="533400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 b="1"/>
              <a:t>	</a:t>
            </a:r>
            <a:r>
              <a:rPr lang="de-DE" altLang="de-DE" b="1" u="sng">
                <a:solidFill>
                  <a:srgbClr val="CC9900"/>
                </a:solidFill>
              </a:rPr>
              <a:t>Ursachen: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9F38C5FB-ACC5-4378-B44A-58F5A64FD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819400"/>
            <a:ext cx="723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großer emotionaler </a:t>
            </a:r>
            <a:r>
              <a:rPr kumimoji="0" lang="de-DE" altLang="de-DE" sz="2800">
                <a:latin typeface="Arial" panose="020B0604020202020204" pitchFamily="34" charset="0"/>
              </a:rPr>
              <a:t>kräftemäßiger Einsatz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12FC04E2-6B21-49EF-9A18-BE5CDDF8D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581400"/>
            <a:ext cx="517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evtl. </a:t>
            </a:r>
            <a:r>
              <a:rPr kumimoji="0" lang="de-DE" altLang="de-DE" sz="2800">
                <a:latin typeface="Arial" panose="020B0604020202020204" pitchFamily="34" charset="0"/>
              </a:rPr>
              <a:t>kampfartige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Handlungen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3B571C40-D1D3-47BC-8EB9-B7EF53EB5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43400"/>
            <a:ext cx="6624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körperliche </a:t>
            </a:r>
            <a:r>
              <a:rPr kumimoji="0" lang="de-DE" altLang="de-DE" sz="2800">
                <a:latin typeface="Arial" panose="020B0604020202020204" pitchFamily="34" charset="0"/>
              </a:rPr>
              <a:t>Unterlegenheit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des Retters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 autoUpdateAnimBg="0"/>
      <p:bldP spid="21507" grpId="0" build="p" autoUpdateAnimBg="0"/>
      <p:bldP spid="21508" grpId="0" autoUpdateAnimBg="0"/>
      <p:bldP spid="21509" grpId="0" autoUpdateAnimBg="0"/>
      <p:bldP spid="2151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334D476-6A4A-4ABF-B1F3-F271DDF312BA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133600" y="685800"/>
            <a:ext cx="6096000" cy="1254125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ctr"/>
            <a:r>
              <a:rPr lang="de-DE" altLang="de-DE" sz="4800">
                <a:solidFill>
                  <a:srgbClr val="FF3300"/>
                </a:solidFill>
              </a:rPr>
              <a:t>2. Rechtsfolgen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30A8749-AA1B-4E70-9D24-6214358B400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752600" y="1828800"/>
            <a:ext cx="6096000" cy="1143000"/>
          </a:xfrm>
          <a:noFill/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de-DE" altLang="de-DE"/>
          </a:p>
          <a:p>
            <a:r>
              <a:rPr lang="de-DE" altLang="de-DE">
                <a:solidFill>
                  <a:srgbClr val="FF3300"/>
                </a:solidFill>
              </a:rPr>
              <a:t>§§ 222, 223 ff. StGB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9814917C-5405-47D9-B888-E9EAC4A86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76600"/>
            <a:ext cx="6164263" cy="222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Handlungen, die eine </a:t>
            </a:r>
            <a:r>
              <a:rPr kumimoji="0" lang="de-DE" altLang="de-DE" sz="2800">
                <a:latin typeface="Arial" panose="020B0604020202020204" pitchFamily="34" charset="0"/>
              </a:rPr>
              <a:t>Körperverletzung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darstellen </a:t>
            </a:r>
          </a:p>
          <a:p>
            <a:pPr algn="l"/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und in ihrer Folge oder durch Fahrlässigkeit u. U. zum Tode führen, </a:t>
            </a:r>
            <a:r>
              <a:rPr kumimoji="0" lang="de-DE" altLang="de-DE" sz="2800">
                <a:latin typeface="Arial" panose="020B0604020202020204" pitchFamily="34" charset="0"/>
              </a:rPr>
              <a:t>sind mit Strafe bedroht.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 autoUpdateAnimBg="0"/>
      <p:bldP spid="22531" grpId="0" build="p" autoUpdateAnimBg="0"/>
      <p:bldP spid="22532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:\PFiles\MSOffice\Clipart\standard\stddir4\PH01375J.jpg">
            <a:extLst>
              <a:ext uri="{FF2B5EF4-FFF2-40B4-BE49-F238E27FC236}">
                <a16:creationId xmlns:a16="http://schemas.microsoft.com/office/drawing/2014/main" id="{D776A705-06A4-4610-83CB-750AEDEFC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7" name="Rectangle 3">
            <a:extLst>
              <a:ext uri="{FF2B5EF4-FFF2-40B4-BE49-F238E27FC236}">
                <a16:creationId xmlns:a16="http://schemas.microsoft.com/office/drawing/2014/main" id="{41B55143-A9B0-4D83-B8EB-268FC5591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458200" cy="15240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rgbClr val="FF3300"/>
                </a:solidFill>
              </a:rPr>
              <a:t>- Stellen die ausgerissenen Haarbüschel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rgbClr val="FF3300"/>
                </a:solidFill>
              </a:rPr>
              <a:t>  und der Tritt eine Körperverletzung dar ?</a:t>
            </a:r>
          </a:p>
        </p:txBody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EE25FFCF-5722-477A-8625-B4F7C9AC8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32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49513" name="Rectangle 9">
            <a:extLst>
              <a:ext uri="{FF2B5EF4-FFF2-40B4-BE49-F238E27FC236}">
                <a16:creationId xmlns:a16="http://schemas.microsoft.com/office/drawing/2014/main" id="{8772BE84-5C9D-472F-934D-164AE380B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86200"/>
            <a:ext cx="716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de-DE" altLang="de-DE" sz="2400" b="1">
                <a:latin typeface="Arial" panose="020B0604020202020204" pitchFamily="34" charset="0"/>
              </a:rPr>
              <a:t>Ja ! Gem. §§ 222, 223 ff. StGB, Körperverletzung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:\PFiles\MSOffice\Clipart\standard\stddir4\PH01375J.jpg">
            <a:extLst>
              <a:ext uri="{FF2B5EF4-FFF2-40B4-BE49-F238E27FC236}">
                <a16:creationId xmlns:a16="http://schemas.microsoft.com/office/drawing/2014/main" id="{5A260188-194F-4B7B-89A8-899DB6849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1" name="Rectangle 3">
            <a:extLst>
              <a:ext uri="{FF2B5EF4-FFF2-40B4-BE49-F238E27FC236}">
                <a16:creationId xmlns:a16="http://schemas.microsoft.com/office/drawing/2014/main" id="{92318328-EEAE-46D3-806F-577B52952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16764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rgbClr val="FF3300"/>
                </a:solidFill>
              </a:rPr>
              <a:t>- Ist der Tritt als Körperverletzung </a:t>
            </a:r>
            <a:r>
              <a:rPr lang="de-DE" altLang="de-DE" sz="3600" b="1" u="sng">
                <a:solidFill>
                  <a:srgbClr val="FF3300"/>
                </a:solidFill>
              </a:rPr>
              <a:t>strafbar?</a:t>
            </a:r>
          </a:p>
        </p:txBody>
      </p:sp>
      <p:sp>
        <p:nvSpPr>
          <p:cNvPr id="150533" name="Rectangle 5">
            <a:extLst>
              <a:ext uri="{FF2B5EF4-FFF2-40B4-BE49-F238E27FC236}">
                <a16:creationId xmlns:a16="http://schemas.microsoft.com/office/drawing/2014/main" id="{D43A537A-462D-47A9-ABB3-664C17149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32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3D77317-9905-4D94-AEE9-48E75E99032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286000" y="533400"/>
            <a:ext cx="4038600" cy="990600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ctr"/>
            <a:r>
              <a:rPr lang="de-DE" altLang="de-DE" sz="4800">
                <a:solidFill>
                  <a:srgbClr val="FF3300"/>
                </a:solidFill>
              </a:rPr>
              <a:t>3. Notwehr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5173F047-A14B-4890-986F-F1D319923F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219200" y="1600200"/>
            <a:ext cx="6096000" cy="609600"/>
          </a:xfrm>
          <a:noFill/>
          <a:ln/>
        </p:spPr>
        <p:txBody>
          <a:bodyPr/>
          <a:lstStyle/>
          <a:p>
            <a:r>
              <a:rPr lang="de-DE" altLang="de-DE">
                <a:solidFill>
                  <a:srgbClr val="FF3300"/>
                </a:solidFill>
              </a:rPr>
              <a:t>§ 32 StGB</a:t>
            </a:r>
            <a:r>
              <a:rPr lang="de-DE" altLang="de-DE"/>
              <a:t> Notwehr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1C02F1F6-6311-4170-9BF3-D5E05B50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133600"/>
            <a:ext cx="65532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Wer eine Tat begeht, die durch </a:t>
            </a:r>
            <a:r>
              <a:rPr kumimoji="0" lang="de-DE" altLang="de-DE" sz="2800">
                <a:latin typeface="Arial" panose="020B0604020202020204" pitchFamily="34" charset="0"/>
              </a:rPr>
              <a:t>Notwehr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geboten ist, handelt </a:t>
            </a:r>
            <a:r>
              <a:rPr kumimoji="0" lang="de-DE" altLang="de-DE" sz="2800">
                <a:latin typeface="Arial" panose="020B0604020202020204" pitchFamily="34" charset="0"/>
              </a:rPr>
              <a:t>nicht rechtswidrig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!</a:t>
            </a:r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10DDE79F-97AF-4AD9-932B-BBAFC2EE7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352800"/>
            <a:ext cx="3792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kumimoji="0" lang="de-DE" altLang="de-DE" sz="2800">
                <a:latin typeface="Arial" panose="020B0604020202020204" pitchFamily="34" charset="0"/>
              </a:rPr>
              <a:t>§ 227 BGB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Notwehr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4C84D250-4354-40FA-B9A4-25AC220C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86200"/>
            <a:ext cx="65532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(1) Eine durch </a:t>
            </a:r>
            <a:r>
              <a:rPr kumimoji="0" lang="de-DE" altLang="de-DE" sz="2400">
                <a:latin typeface="Arial" panose="020B0604020202020204" pitchFamily="34" charset="0"/>
              </a:rPr>
              <a:t>Notwehr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gebotene Handlung ist </a:t>
            </a:r>
            <a:r>
              <a:rPr kumimoji="0" lang="de-DE" altLang="de-DE" sz="2400">
                <a:latin typeface="Arial" panose="020B0604020202020204" pitchFamily="34" charset="0"/>
              </a:rPr>
              <a:t>nicht widerrechtlich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8FACA8D5-188B-4B58-B564-FBB304580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724400"/>
            <a:ext cx="65532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(2) </a:t>
            </a:r>
            <a:r>
              <a:rPr kumimoji="0" lang="de-DE" altLang="de-DE" sz="2400">
                <a:latin typeface="Arial" panose="020B0604020202020204" pitchFamily="34" charset="0"/>
              </a:rPr>
              <a:t>Notwehr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ist diejenige </a:t>
            </a:r>
            <a:r>
              <a:rPr kumimoji="0" lang="de-DE" altLang="de-DE" sz="2400">
                <a:latin typeface="Arial" panose="020B0604020202020204" pitchFamily="34" charset="0"/>
              </a:rPr>
              <a:t>Verteidigung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, welche erforderlich ist, um einen </a:t>
            </a:r>
            <a:r>
              <a:rPr kumimoji="0" lang="de-DE" altLang="de-DE" sz="2400">
                <a:latin typeface="Arial" panose="020B0604020202020204" pitchFamily="34" charset="0"/>
              </a:rPr>
              <a:t>gegenwärtigen Angriff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von </a:t>
            </a:r>
            <a:r>
              <a:rPr kumimoji="0" lang="de-DE" altLang="de-DE" sz="2400">
                <a:latin typeface="Arial" panose="020B0604020202020204" pitchFamily="34" charset="0"/>
              </a:rPr>
              <a:t>sich oder einem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de-DE" sz="2400">
                <a:latin typeface="Arial" panose="020B0604020202020204" pitchFamily="34" charset="0"/>
              </a:rPr>
              <a:t>anderen abzuwenden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 autoUpdateAnimBg="0"/>
      <p:bldP spid="23555" grpId="0" build="p" autoUpdateAnimBg="0"/>
      <p:bldP spid="23556" grpId="0" animBg="1" autoUpdateAnimBg="0"/>
      <p:bldP spid="23557" grpId="0" autoUpdateAnimBg="0"/>
      <p:bldP spid="23558" grpId="0" animBg="1" autoUpdateAnimBg="0"/>
      <p:bldP spid="2355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F:\PFiles\MSOffice\Clipart\standard\stddir4\PH01375J.jpg">
            <a:extLst>
              <a:ext uri="{FF2B5EF4-FFF2-40B4-BE49-F238E27FC236}">
                <a16:creationId xmlns:a16="http://schemas.microsoft.com/office/drawing/2014/main" id="{1E165836-8CB3-4A13-ACC1-3770C77B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Rectangle 3">
            <a:extLst>
              <a:ext uri="{FF2B5EF4-FFF2-40B4-BE49-F238E27FC236}">
                <a16:creationId xmlns:a16="http://schemas.microsoft.com/office/drawing/2014/main" id="{3252D1CC-6281-42BA-908E-30950F574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743200"/>
            <a:ext cx="8458200" cy="17526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rgbClr val="FF3300"/>
                </a:solidFill>
              </a:rPr>
              <a:t>- Ist der Tritt als Körperverletzung strafbar?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endParaRPr lang="de-DE" altLang="de-DE" sz="3200">
              <a:solidFill>
                <a:schemeClr val="hlink"/>
              </a:solidFill>
            </a:endParaRPr>
          </a:p>
        </p:txBody>
      </p:sp>
      <p:sp>
        <p:nvSpPr>
          <p:cNvPr id="177156" name="Rectangle 4">
            <a:extLst>
              <a:ext uri="{FF2B5EF4-FFF2-40B4-BE49-F238E27FC236}">
                <a16:creationId xmlns:a16="http://schemas.microsoft.com/office/drawing/2014/main" id="{5FD6A26B-5731-458F-83EF-89306B410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32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77161" name="Rectangle 9">
            <a:extLst>
              <a:ext uri="{FF2B5EF4-FFF2-40B4-BE49-F238E27FC236}">
                <a16:creationId xmlns:a16="http://schemas.microsoft.com/office/drawing/2014/main" id="{C0345414-B017-4CD0-9593-A664B3E84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724400"/>
            <a:ext cx="7866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de-DE" altLang="de-DE" sz="2800" b="1">
                <a:solidFill>
                  <a:srgbClr val="66FF33"/>
                </a:solidFill>
                <a:latin typeface="Arial" panose="020B0604020202020204" pitchFamily="34" charset="0"/>
              </a:rPr>
              <a:t>Nein! Gem. § 32 StGB + § 227 BGB, Notwehr!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F:\PFiles\MSOffice\Clipart\standard\stddir4\PH01375J.jpg">
            <a:extLst>
              <a:ext uri="{FF2B5EF4-FFF2-40B4-BE49-F238E27FC236}">
                <a16:creationId xmlns:a16="http://schemas.microsoft.com/office/drawing/2014/main" id="{B6B46E6B-2353-4E53-ABC5-A7F48F002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3" name="Rectangle 3">
            <a:extLst>
              <a:ext uri="{FF2B5EF4-FFF2-40B4-BE49-F238E27FC236}">
                <a16:creationId xmlns:a16="http://schemas.microsoft.com/office/drawing/2014/main" id="{3116DC00-550E-4D64-BA32-F059BA94E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2743200"/>
            <a:ext cx="8458200" cy="16002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rgbClr val="FF3300"/>
                </a:solidFill>
              </a:rPr>
              <a:t>- Ist das Ausreißen der Haarbüschel als Körperverletzung </a:t>
            </a:r>
            <a:r>
              <a:rPr lang="de-DE" altLang="de-DE" sz="3200" b="1" u="sng">
                <a:solidFill>
                  <a:srgbClr val="FF3300"/>
                </a:solidFill>
              </a:rPr>
              <a:t>strafbar?</a:t>
            </a:r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6CC7D82A-56AD-473C-B054-0D9F2D54C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32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649BAA2E-BEBC-4A1C-8989-E1F4E5103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2514600"/>
            <a:ext cx="6096000" cy="27432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de-DE">
                <a:solidFill>
                  <a:srgbClr val="FF3300"/>
                </a:solidFill>
              </a:rPr>
              <a:t>	Wer in einer gegenwärtigen</a:t>
            </a:r>
            <a:r>
              <a:rPr lang="de-DE" altLang="de-DE"/>
              <a:t>, nicht anders abwendbaren </a:t>
            </a:r>
            <a:r>
              <a:rPr lang="de-DE" altLang="de-DE">
                <a:solidFill>
                  <a:srgbClr val="FF3300"/>
                </a:solidFill>
              </a:rPr>
              <a:t>Gefahr</a:t>
            </a:r>
            <a:r>
              <a:rPr lang="de-DE" altLang="de-DE"/>
              <a:t> für </a:t>
            </a:r>
            <a:r>
              <a:rPr lang="de-DE" altLang="de-DE">
                <a:solidFill>
                  <a:srgbClr val="FF3300"/>
                </a:solidFill>
              </a:rPr>
              <a:t>Leben, Leib oder Freiheit</a:t>
            </a:r>
            <a:r>
              <a:rPr lang="de-DE" altLang="de-DE"/>
              <a:t> eine </a:t>
            </a:r>
            <a:r>
              <a:rPr lang="de-DE" altLang="de-DE" b="1">
                <a:solidFill>
                  <a:srgbClr val="009900"/>
                </a:solidFill>
              </a:rPr>
              <a:t>rechtswidrige Tat</a:t>
            </a:r>
            <a:r>
              <a:rPr lang="de-DE" altLang="de-DE"/>
              <a:t> begeht, um die Gefahr </a:t>
            </a:r>
            <a:r>
              <a:rPr lang="de-DE" altLang="de-DE">
                <a:solidFill>
                  <a:srgbClr val="003399"/>
                </a:solidFill>
              </a:rPr>
              <a:t>von sich oder einer anderen Person</a:t>
            </a:r>
            <a:r>
              <a:rPr lang="de-DE" altLang="de-DE"/>
              <a:t> abzuwenden, 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57E58758-1EA4-491A-B0AE-6DD4F6306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334000"/>
            <a:ext cx="5867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600" b="1" u="sng">
                <a:latin typeface="Arial" panose="020B0604020202020204" pitchFamily="34" charset="0"/>
              </a:rPr>
              <a:t>handelt ohne Schuld</a:t>
            </a:r>
            <a:r>
              <a:rPr kumimoji="0" lang="de-DE" altLang="de-DE" sz="3600" b="1" u="sng">
                <a:solidFill>
                  <a:schemeClr val="tx1"/>
                </a:solidFill>
                <a:latin typeface="Arial" panose="020B0604020202020204" pitchFamily="34" charset="0"/>
              </a:rPr>
              <a:t>!</a:t>
            </a:r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BC7DD32C-25CA-49C3-88FE-A9869B063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5105400" cy="1219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kumimoji="0" lang="de-DE" altLang="de-DE" sz="4800" b="1">
                <a:solidFill>
                  <a:srgbClr val="FF3300"/>
                </a:solidFill>
                <a:latin typeface="Arial Narrow" panose="020B0606020202030204" pitchFamily="34" charset="0"/>
              </a:rPr>
              <a:t>4. </a:t>
            </a:r>
            <a:r>
              <a:rPr kumimoji="0" lang="de-DE" altLang="de-DE" sz="3600" b="1">
                <a:solidFill>
                  <a:srgbClr val="FF3300"/>
                </a:solidFill>
                <a:latin typeface="Arial Narrow" panose="020B0606020202030204" pitchFamily="34" charset="0"/>
              </a:rPr>
              <a:t> Entschuldigender Notstand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96088279-C992-497C-82B1-69C4079B1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676400"/>
            <a:ext cx="7239000" cy="762000"/>
          </a:xfrm>
        </p:spPr>
        <p:txBody>
          <a:bodyPr/>
          <a:lstStyle/>
          <a:p>
            <a:r>
              <a:rPr lang="de-DE" altLang="de-DE">
                <a:solidFill>
                  <a:srgbClr val="FF3300"/>
                </a:solidFill>
              </a:rPr>
              <a:t>			§ 35 StGB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/>
      <p:bldP spid="56324" grpId="0" animBg="1" autoUpdateAnimBg="0"/>
      <p:bldP spid="5632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F:\PFiles\MSOffice\Clipart\standard\stddir4\PH01375J.jpg">
            <a:extLst>
              <a:ext uri="{FF2B5EF4-FFF2-40B4-BE49-F238E27FC236}">
                <a16:creationId xmlns:a16="http://schemas.microsoft.com/office/drawing/2014/main" id="{D596BD3A-9768-4A16-B0B1-CF92E8FA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3">
            <a:extLst>
              <a:ext uri="{FF2B5EF4-FFF2-40B4-BE49-F238E27FC236}">
                <a16:creationId xmlns:a16="http://schemas.microsoft.com/office/drawing/2014/main" id="{00FE3056-1282-44D6-97E9-B6D2DF808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0"/>
            <a:ext cx="8839200" cy="571500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Sie fahren mit ihrem Fahrrad am See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entlang.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Dort </a:t>
            </a:r>
            <a:r>
              <a:rPr lang="de-DE" altLang="de-DE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stehen einige Leute</a:t>
            </a: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die </a:t>
            </a:r>
            <a:r>
              <a:rPr lang="de-DE" altLang="de-DE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erregt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aufs Wasser zeigen.</a:t>
            </a: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Sie hören, dass </a:t>
            </a:r>
            <a:r>
              <a:rPr lang="de-DE" altLang="de-DE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jemand ertrunken</a:t>
            </a: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sei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und bemerken eine </a:t>
            </a:r>
            <a:r>
              <a:rPr lang="de-DE" altLang="de-DE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aufgewühlte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Wasseroberfläche.</a:t>
            </a: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Sie stellen das Rad ab und legen mit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 Jacke auch die Geldbörse weg.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F:\PFiles\MSOffice\Clipart\standard\stddir4\PH01375J.jpg">
            <a:extLst>
              <a:ext uri="{FF2B5EF4-FFF2-40B4-BE49-F238E27FC236}">
                <a16:creationId xmlns:a16="http://schemas.microsoft.com/office/drawing/2014/main" id="{02345A33-3DAA-4B91-9A5E-0812A3F1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79" name="Rectangle 3">
            <a:extLst>
              <a:ext uri="{FF2B5EF4-FFF2-40B4-BE49-F238E27FC236}">
                <a16:creationId xmlns:a16="http://schemas.microsoft.com/office/drawing/2014/main" id="{49DB6F28-4E8E-42E2-8CFB-50F98FBE5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48000"/>
            <a:ext cx="8458200" cy="9906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rgbClr val="FF3300"/>
                </a:solidFill>
              </a:rPr>
              <a:t>- Ist das Ausreißen der Haarbüschel als Körperverletzung strafbar?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endParaRPr lang="de-DE" altLang="de-DE">
              <a:solidFill>
                <a:schemeClr val="hlink"/>
              </a:solidFill>
            </a:endParaRPr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32F0616F-6928-49C8-9D87-2D1D8F83A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320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178187" name="Rectangle 11">
            <a:extLst>
              <a:ext uri="{FF2B5EF4-FFF2-40B4-BE49-F238E27FC236}">
                <a16:creationId xmlns:a16="http://schemas.microsoft.com/office/drawing/2014/main" id="{BE42D636-4CB5-4225-8D09-D064A9DA3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724400"/>
            <a:ext cx="7613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de-DE" altLang="de-DE" sz="2400" b="1">
                <a:solidFill>
                  <a:srgbClr val="66FF33"/>
                </a:solidFill>
                <a:latin typeface="Arial" panose="020B0604020202020204" pitchFamily="34" charset="0"/>
              </a:rPr>
              <a:t>Nein! Gem. § 35 StGB, entschuldigender Notstand!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F:\PFiles\MSOffice\Clipart\standard\stddir4\PH01375J.jpg">
            <a:extLst>
              <a:ext uri="{FF2B5EF4-FFF2-40B4-BE49-F238E27FC236}">
                <a16:creationId xmlns:a16="http://schemas.microsoft.com/office/drawing/2014/main" id="{D36FE861-5924-48F1-B24A-BC4B4EBAE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9" name="Rectangle 3">
            <a:extLst>
              <a:ext uri="{FF2B5EF4-FFF2-40B4-BE49-F238E27FC236}">
                <a16:creationId xmlns:a16="http://schemas.microsoft.com/office/drawing/2014/main" id="{33F8ACF6-A41A-4FF6-93C4-441726FE3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12192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b="1">
                <a:solidFill>
                  <a:srgbClr val="FF3300"/>
                </a:solidFill>
              </a:rPr>
              <a:t>- Sie sind nach den </a:t>
            </a:r>
            <a:r>
              <a:rPr lang="de-DE" altLang="de-DE" b="1" u="sng">
                <a:solidFill>
                  <a:srgbClr val="FF3300"/>
                </a:solidFill>
              </a:rPr>
              <a:t>guten Sitten</a:t>
            </a:r>
            <a:r>
              <a:rPr lang="de-DE" altLang="de-DE" b="1">
                <a:solidFill>
                  <a:srgbClr val="FF3300"/>
                </a:solidFill>
              </a:rPr>
              <a:t> und </a:t>
            </a:r>
            <a:r>
              <a:rPr lang="de-DE" altLang="de-DE" b="1" u="sng">
                <a:solidFill>
                  <a:srgbClr val="FF3300"/>
                </a:solidFill>
              </a:rPr>
              <a:t>rechtlich</a:t>
            </a:r>
            <a:r>
              <a:rPr lang="de-DE" altLang="de-DE" b="1">
                <a:solidFill>
                  <a:srgbClr val="FF3300"/>
                </a:solidFill>
              </a:rPr>
              <a:t>  </a:t>
            </a:r>
            <a:r>
              <a:rPr lang="de-DE" altLang="de-DE" b="1" u="sng">
                <a:solidFill>
                  <a:srgbClr val="FF3300"/>
                </a:solidFill>
              </a:rPr>
              <a:t>zur Hilfeleistung verpflichtet</a:t>
            </a:r>
            <a:r>
              <a:rPr lang="de-DE" altLang="de-DE" b="1">
                <a:solidFill>
                  <a:srgbClr val="FF3300"/>
                </a:solidFill>
              </a:rPr>
              <a:t>!</a:t>
            </a:r>
          </a:p>
        </p:txBody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93FE0A16-8DBE-452F-91B5-EFB0A99FB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514600"/>
            <a:ext cx="8763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b="1">
                <a:solidFill>
                  <a:srgbClr val="FF3300"/>
                </a:solidFill>
                <a:latin typeface="Arial" panose="020B0604020202020204" pitchFamily="34" charset="0"/>
              </a:rPr>
              <a:t>- Die ausgerissenen Haarbüschel und der Tritt stellen eine </a:t>
            </a:r>
            <a:r>
              <a:rPr kumimoji="0" lang="de-DE" altLang="de-DE" sz="2800" b="1" u="sng">
                <a:solidFill>
                  <a:srgbClr val="FF3300"/>
                </a:solidFill>
                <a:latin typeface="Arial" panose="020B0604020202020204" pitchFamily="34" charset="0"/>
              </a:rPr>
              <a:t>Körperverletzung </a:t>
            </a:r>
            <a:r>
              <a:rPr kumimoji="0" lang="de-DE" altLang="de-DE" sz="2800" b="1">
                <a:solidFill>
                  <a:srgbClr val="FF3300"/>
                </a:solidFill>
                <a:latin typeface="Arial" panose="020B0604020202020204" pitchFamily="34" charset="0"/>
              </a:rPr>
              <a:t>dar !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A94E8CE2-9670-4978-BD2C-7C4307278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810000"/>
            <a:ext cx="8458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200" b="1">
                <a:solidFill>
                  <a:srgbClr val="66FF33"/>
                </a:solidFill>
                <a:latin typeface="Arial" panose="020B0604020202020204" pitchFamily="34" charset="0"/>
              </a:rPr>
              <a:t>- </a:t>
            </a:r>
            <a:r>
              <a:rPr kumimoji="0" lang="de-DE" altLang="de-DE" sz="2800" b="1">
                <a:solidFill>
                  <a:srgbClr val="66FF33"/>
                </a:solidFill>
                <a:latin typeface="Arial" panose="020B0604020202020204" pitchFamily="34" charset="0"/>
              </a:rPr>
              <a:t>Der Tritt als Körperverletzung ist wegen Notwehr </a:t>
            </a:r>
            <a:r>
              <a:rPr kumimoji="0" lang="de-DE" altLang="de-DE" sz="2800" b="1" u="sng">
                <a:solidFill>
                  <a:srgbClr val="66FF33"/>
                </a:solidFill>
                <a:latin typeface="Arial" panose="020B0604020202020204" pitchFamily="34" charset="0"/>
              </a:rPr>
              <a:t>nicht strafbar</a:t>
            </a:r>
            <a:r>
              <a:rPr kumimoji="0" lang="de-DE" altLang="de-DE" sz="2800" b="1">
                <a:solidFill>
                  <a:srgbClr val="66FF33"/>
                </a:solidFill>
                <a:latin typeface="Arial" panose="020B0604020202020204" pitchFamily="34" charset="0"/>
              </a:rPr>
              <a:t> !</a:t>
            </a:r>
          </a:p>
        </p:txBody>
      </p:sp>
      <p:sp>
        <p:nvSpPr>
          <p:cNvPr id="183306" name="Rectangle 10">
            <a:extLst>
              <a:ext uri="{FF2B5EF4-FFF2-40B4-BE49-F238E27FC236}">
                <a16:creationId xmlns:a16="http://schemas.microsoft.com/office/drawing/2014/main" id="{45F4D7C4-C245-4DAB-84E9-637D02775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257800"/>
            <a:ext cx="8458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b="1">
                <a:solidFill>
                  <a:srgbClr val="66FF33"/>
                </a:solidFill>
                <a:latin typeface="Arial" panose="020B0604020202020204" pitchFamily="34" charset="0"/>
              </a:rPr>
              <a:t>- Das Ausreißen der Haarbüschel ist wegen des  entschuldigenden Notstandes </a:t>
            </a:r>
            <a:r>
              <a:rPr kumimoji="0" lang="de-DE" altLang="de-DE" b="1" u="sng">
                <a:solidFill>
                  <a:srgbClr val="66FF33"/>
                </a:solidFill>
                <a:latin typeface="Arial" panose="020B0604020202020204" pitchFamily="34" charset="0"/>
              </a:rPr>
              <a:t>nicht strafbar</a:t>
            </a:r>
            <a:r>
              <a:rPr kumimoji="0" lang="de-DE" altLang="de-DE" b="1">
                <a:solidFill>
                  <a:srgbClr val="66FF33"/>
                </a:solidFill>
                <a:latin typeface="Arial" panose="020B0604020202020204" pitchFamily="34" charset="0"/>
              </a:rPr>
              <a:t> !</a:t>
            </a:r>
          </a:p>
        </p:txBody>
      </p:sp>
      <p:sp>
        <p:nvSpPr>
          <p:cNvPr id="183308" name="Rectangle 12">
            <a:extLst>
              <a:ext uri="{FF2B5EF4-FFF2-40B4-BE49-F238E27FC236}">
                <a16:creationId xmlns:a16="http://schemas.microsoft.com/office/drawing/2014/main" id="{168F55F2-A4E8-4F4A-B1F5-771B0DD9B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33400"/>
            <a:ext cx="3481388" cy="588963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de-DE" altLang="de-DE" sz="3200" b="1" u="sng">
                <a:solidFill>
                  <a:srgbClr val="00FFCC"/>
                </a:solidFill>
                <a:latin typeface="Arial" panose="020B0604020202020204" pitchFamily="34" charset="0"/>
              </a:rPr>
              <a:t>Sie wissen nun!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 autoUpdateAnimBg="0"/>
      <p:bldP spid="183301" grpId="0" autoUpdateAnimBg="0"/>
      <p:bldP spid="183302" grpId="0" autoUpdateAnimBg="0"/>
      <p:bldP spid="18330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57478E59-8960-4DA0-9323-F7A4D9C5E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685800"/>
            <a:ext cx="3886200" cy="2057400"/>
          </a:xfrm>
          <a:solidFill>
            <a:schemeClr val="bg1"/>
          </a:solidFill>
        </p:spPr>
        <p:txBody>
          <a:bodyPr/>
          <a:lstStyle/>
          <a:p>
            <a:r>
              <a:rPr lang="de-DE" altLang="de-DE" sz="8000">
                <a:solidFill>
                  <a:srgbClr val="FF3300"/>
                </a:solidFill>
              </a:rPr>
              <a:t>Fragen ?</a:t>
            </a:r>
          </a:p>
        </p:txBody>
      </p:sp>
      <p:pic>
        <p:nvPicPr>
          <p:cNvPr id="118787" name="Picture 3" descr="C:\Programme\Gemeinsame Dateien\Microsoft Shared\Clipart\cagcat50\BD00028_.WMF">
            <a:extLst>
              <a:ext uri="{FF2B5EF4-FFF2-40B4-BE49-F238E27FC236}">
                <a16:creationId xmlns:a16="http://schemas.microsoft.com/office/drawing/2014/main" id="{D343C056-4EDD-4680-A3E9-7000DF8CEDD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3048000"/>
            <a:ext cx="2971800" cy="29114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36D9497F-8536-4AE4-92BF-9744B0659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67818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de-DE" altLang="de-DE" u="sng"/>
              <a:t>Wir bleiben beim Eingangsbeispiel :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B836531-EAAB-4D45-B9AD-4DBB0738B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2895600"/>
            <a:ext cx="6781800" cy="1524000"/>
          </a:xfrm>
          <a:solidFill>
            <a:schemeClr val="accent1"/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de-DE"/>
              <a:t>    Sie haben den </a:t>
            </a:r>
            <a:r>
              <a:rPr lang="de-DE" altLang="de-DE">
                <a:solidFill>
                  <a:srgbClr val="FF3300"/>
                </a:solidFill>
              </a:rPr>
              <a:t>Ertrinkenden aus der Tiefe gerettet</a:t>
            </a:r>
            <a:r>
              <a:rPr lang="de-DE" altLang="de-DE"/>
              <a:t>, </a:t>
            </a:r>
            <a:r>
              <a:rPr lang="de-DE" altLang="de-DE">
                <a:solidFill>
                  <a:srgbClr val="FF3300"/>
                </a:solidFill>
              </a:rPr>
              <a:t>ohne</a:t>
            </a:r>
            <a:r>
              <a:rPr lang="de-DE" altLang="de-DE"/>
              <a:t> dass er dazu seine </a:t>
            </a:r>
            <a:r>
              <a:rPr lang="de-DE" altLang="de-DE">
                <a:solidFill>
                  <a:srgbClr val="FF3300"/>
                </a:solidFill>
              </a:rPr>
              <a:t>Zustimmung</a:t>
            </a:r>
            <a:r>
              <a:rPr lang="de-DE" altLang="de-DE"/>
              <a:t> gegeben hat.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80A445E8-AB74-4736-BE16-F864A30CB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724400"/>
            <a:ext cx="6781800" cy="145891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Letztendlich war er damit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nicht einverstanden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, da er den </a:t>
            </a:r>
            <a:r>
              <a:rPr kumimoji="0" lang="de-DE" altLang="de-DE" sz="2800">
                <a:latin typeface="Arial" panose="020B0604020202020204" pitchFamily="34" charset="0"/>
              </a:rPr>
              <a:t>Freitod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gewählt hatte.</a:t>
            </a: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EDC929D3-ED31-4558-84FC-1CCC3E34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752600"/>
            <a:ext cx="6781800" cy="860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Aufgrund der offensichtlichen Notsituation waren Sie zur Hilfe verpflichtet.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7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utoUpdateAnimBg="0"/>
      <p:bldP spid="60419" grpId="0" animBg="1" autoUpdateAnimBg="0"/>
      <p:bldP spid="60420" grpId="0" animBg="1" autoUpdateAnimBg="0"/>
      <p:bldP spid="60421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0280A415-BE61-4341-B4A3-E36A81368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5791200" cy="2743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de-DE" altLang="de-DE" sz="4800">
                <a:solidFill>
                  <a:srgbClr val="FF3300"/>
                </a:solidFill>
              </a:rPr>
              <a:t>Durften wir den </a:t>
            </a:r>
            <a:br>
              <a:rPr lang="de-DE" altLang="de-DE" sz="4800">
                <a:solidFill>
                  <a:srgbClr val="FF3300"/>
                </a:solidFill>
              </a:rPr>
            </a:br>
            <a:br>
              <a:rPr lang="de-DE" altLang="de-DE" sz="4800">
                <a:solidFill>
                  <a:srgbClr val="FF3300"/>
                </a:solidFill>
              </a:rPr>
            </a:br>
            <a:r>
              <a:rPr lang="de-DE" altLang="de-DE" sz="4800">
                <a:solidFill>
                  <a:srgbClr val="FF3300"/>
                </a:solidFill>
              </a:rPr>
              <a:t>Ertrinkenden ohne </a:t>
            </a:r>
            <a:br>
              <a:rPr lang="de-DE" altLang="de-DE" sz="4800">
                <a:solidFill>
                  <a:srgbClr val="FF3300"/>
                </a:solidFill>
              </a:rPr>
            </a:br>
            <a:br>
              <a:rPr lang="de-DE" altLang="de-DE" sz="4800">
                <a:solidFill>
                  <a:srgbClr val="FF3300"/>
                </a:solidFill>
              </a:rPr>
            </a:br>
            <a:r>
              <a:rPr lang="de-DE" altLang="de-DE" sz="4800">
                <a:solidFill>
                  <a:srgbClr val="FF3300"/>
                </a:solidFill>
              </a:rPr>
              <a:t>seinen Auftrag retten?</a:t>
            </a:r>
          </a:p>
        </p:txBody>
      </p:sp>
      <p:pic>
        <p:nvPicPr>
          <p:cNvPr id="120835" name="Picture 3" descr="C:\Programme\Gemeinsame Dateien\Microsoft Shared\Clipart\cagcat50\BD00028_.WMF">
            <a:extLst>
              <a:ext uri="{FF2B5EF4-FFF2-40B4-BE49-F238E27FC236}">
                <a16:creationId xmlns:a16="http://schemas.microsoft.com/office/drawing/2014/main" id="{3C7C6C15-E69C-4323-9409-9701247C0697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3429000"/>
            <a:ext cx="2971800" cy="29114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9F842AF7-12CA-40D7-B613-6C437AECF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6172200" cy="1752600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de-DE" altLang="de-DE" sz="4800">
                <a:solidFill>
                  <a:srgbClr val="FF3300"/>
                </a:solidFill>
              </a:rPr>
              <a:t>5. Geschäftsführung</a:t>
            </a:r>
            <a:br>
              <a:rPr lang="de-DE" altLang="de-DE" sz="4800">
                <a:solidFill>
                  <a:srgbClr val="FF3300"/>
                </a:solidFill>
              </a:rPr>
            </a:br>
            <a:br>
              <a:rPr lang="de-DE" altLang="de-DE" sz="4800">
                <a:solidFill>
                  <a:srgbClr val="FF3300"/>
                </a:solidFill>
              </a:rPr>
            </a:br>
            <a:r>
              <a:rPr lang="de-DE" altLang="de-DE" sz="4800">
                <a:solidFill>
                  <a:srgbClr val="FF3300"/>
                </a:solidFill>
              </a:rPr>
              <a:t>    ohne Auftrag</a:t>
            </a:r>
            <a:r>
              <a:rPr lang="de-DE" altLang="de-DE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8E360E49-30E9-4EEB-9AD6-3291134D6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10200" y="1447800"/>
            <a:ext cx="24384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3600" b="1">
                <a:solidFill>
                  <a:srgbClr val="FF3300"/>
                </a:solidFill>
              </a:rPr>
              <a:t>§ 677BGB</a:t>
            </a:r>
          </a:p>
        </p:txBody>
      </p:sp>
      <p:sp>
        <p:nvSpPr>
          <p:cNvPr id="110596" name="Rectangle 4">
            <a:extLst>
              <a:ext uri="{FF2B5EF4-FFF2-40B4-BE49-F238E27FC236}">
                <a16:creationId xmlns:a16="http://schemas.microsoft.com/office/drawing/2014/main" id="{6F6397E4-CD0B-4469-B0C7-12BE82E43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24200"/>
            <a:ext cx="8229600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   Wer ein Geschäft für einen anderen besorgt,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ohne</a:t>
            </a:r>
            <a:r>
              <a:rPr kumimoji="0" lang="de-DE" altLang="de-DE" sz="2800">
                <a:latin typeface="Arial" panose="020B0604020202020204" pitchFamily="34" charset="0"/>
              </a:rPr>
              <a:t> von ihm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beauftragt</a:t>
            </a:r>
            <a:r>
              <a:rPr kumimoji="0" lang="de-DE" altLang="de-DE" sz="2800">
                <a:latin typeface="Arial" panose="020B0604020202020204" pitchFamily="34" charset="0"/>
              </a:rPr>
              <a:t> oder ihm gegenüber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sonst dazu berechtigt zu sein</a:t>
            </a:r>
            <a:r>
              <a:rPr kumimoji="0" lang="de-DE" altLang="de-DE" sz="2800">
                <a:latin typeface="Arial" panose="020B0604020202020204" pitchFamily="34" charset="0"/>
              </a:rPr>
              <a:t>, hat das Geschäft so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zu führen</a:t>
            </a:r>
            <a:r>
              <a:rPr kumimoji="0" lang="de-DE" altLang="de-DE" sz="2800">
                <a:latin typeface="Arial" panose="020B0604020202020204" pitchFamily="34" charset="0"/>
              </a:rPr>
              <a:t>, wie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das Interesse des Geschäftsherrn</a:t>
            </a:r>
            <a:r>
              <a:rPr kumimoji="0" lang="de-DE" altLang="de-DE" sz="2800">
                <a:latin typeface="Arial" panose="020B0604020202020204" pitchFamily="34" charset="0"/>
              </a:rPr>
              <a:t> mit Rücksicht auf dessen wirklichen Interessen oder mutmaßlichen Willen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es fordert</a:t>
            </a:r>
            <a:r>
              <a:rPr kumimoji="0" lang="de-DE" altLang="de-DE" sz="2800">
                <a:latin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 autoUpdateAnimBg="0"/>
      <p:bldP spid="110595" grpId="0" build="p" autoUpdateAnimBg="0"/>
      <p:bldP spid="11059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4207C48D-AFBC-48AD-8E50-7899D86AF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457200"/>
            <a:ext cx="3429000" cy="914400"/>
          </a:xfrm>
          <a:solidFill>
            <a:schemeClr val="folHlink"/>
          </a:solidFill>
        </p:spPr>
        <p:txBody>
          <a:bodyPr/>
          <a:lstStyle/>
          <a:p>
            <a:pPr algn="ctr"/>
            <a:r>
              <a:rPr lang="de-DE" altLang="de-DE" sz="4800" u="sng"/>
              <a:t>Definitionen:</a:t>
            </a:r>
            <a:endParaRPr lang="de-DE" altLang="de-DE" u="sng"/>
          </a:p>
        </p:txBody>
      </p:sp>
      <p:sp>
        <p:nvSpPr>
          <p:cNvPr id="112644" name="Rectangle 4">
            <a:extLst>
              <a:ext uri="{FF2B5EF4-FFF2-40B4-BE49-F238E27FC236}">
                <a16:creationId xmlns:a16="http://schemas.microsoft.com/office/drawing/2014/main" id="{2EE36723-411F-42E2-903D-52E2D17C5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981200"/>
            <a:ext cx="3429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Wasserrettung</a:t>
            </a:r>
          </a:p>
        </p:txBody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9E180A2C-C324-4777-A4D4-6C37EDB1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3276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kumimoji="0" lang="de-DE" altLang="de-DE" sz="3600" b="1">
                <a:solidFill>
                  <a:schemeClr val="tx2"/>
                </a:solidFill>
                <a:latin typeface="Arial Narrow" panose="020B0606020202030204" pitchFamily="34" charset="0"/>
              </a:rPr>
              <a:t>Geschäfte:</a:t>
            </a: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6A3D26C0-C051-437E-ACC9-17F8E425A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124200"/>
            <a:ext cx="3276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kumimoji="0" lang="de-DE" altLang="de-DE" sz="3600" b="1">
                <a:solidFill>
                  <a:schemeClr val="tx2"/>
                </a:solidFill>
                <a:latin typeface="Arial Narrow" panose="020B0606020202030204" pitchFamily="34" charset="0"/>
              </a:rPr>
              <a:t>Geschäftsherr:</a:t>
            </a:r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A353C7BA-AF63-4025-838C-C518843AB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419600"/>
            <a:ext cx="32766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kumimoji="0" lang="de-DE" altLang="de-DE" sz="3600" b="1">
                <a:solidFill>
                  <a:schemeClr val="tx2"/>
                </a:solidFill>
                <a:latin typeface="Arial Narrow" panose="020B0606020202030204" pitchFamily="34" charset="0"/>
              </a:rPr>
              <a:t>Geschäftsführer:</a:t>
            </a:r>
          </a:p>
        </p:txBody>
      </p:sp>
      <p:sp>
        <p:nvSpPr>
          <p:cNvPr id="112648" name="Rectangle 8">
            <a:extLst>
              <a:ext uri="{FF2B5EF4-FFF2-40B4-BE49-F238E27FC236}">
                <a16:creationId xmlns:a16="http://schemas.microsoft.com/office/drawing/2014/main" id="{73372A08-2D9B-474F-8AA6-2458317E8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76600"/>
            <a:ext cx="3429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Ertrinkende</a:t>
            </a:r>
          </a:p>
        </p:txBody>
      </p:sp>
      <p:sp>
        <p:nvSpPr>
          <p:cNvPr id="112649" name="Rectangle 9">
            <a:extLst>
              <a:ext uri="{FF2B5EF4-FFF2-40B4-BE49-F238E27FC236}">
                <a16:creationId xmlns:a16="http://schemas.microsoft.com/office/drawing/2014/main" id="{40C7DD04-73F4-4A5C-B531-6D263A44D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572000"/>
            <a:ext cx="34290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Rettungsschwimmer</a:t>
            </a:r>
          </a:p>
        </p:txBody>
      </p:sp>
      <p:sp>
        <p:nvSpPr>
          <p:cNvPr id="112651" name="Text Box 11">
            <a:extLst>
              <a:ext uri="{FF2B5EF4-FFF2-40B4-BE49-F238E27FC236}">
                <a16:creationId xmlns:a16="http://schemas.microsoft.com/office/drawing/2014/main" id="{EE74D1A8-B797-48E1-B41B-392317C95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905000"/>
            <a:ext cx="7318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>
                <a:solidFill>
                  <a:schemeClr val="tx1"/>
                </a:solidFill>
              </a:rPr>
              <a:t></a:t>
            </a:r>
          </a:p>
        </p:txBody>
      </p:sp>
      <p:sp>
        <p:nvSpPr>
          <p:cNvPr id="112652" name="Text Box 12">
            <a:extLst>
              <a:ext uri="{FF2B5EF4-FFF2-40B4-BE49-F238E27FC236}">
                <a16:creationId xmlns:a16="http://schemas.microsoft.com/office/drawing/2014/main" id="{FC4D5B7A-D615-4575-8A80-A7ED0349F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200400"/>
            <a:ext cx="7318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>
                <a:solidFill>
                  <a:schemeClr val="tx1"/>
                </a:solidFill>
              </a:rPr>
              <a:t></a:t>
            </a:r>
          </a:p>
        </p:txBody>
      </p:sp>
      <p:sp>
        <p:nvSpPr>
          <p:cNvPr id="112653" name="Text Box 13">
            <a:extLst>
              <a:ext uri="{FF2B5EF4-FFF2-40B4-BE49-F238E27FC236}">
                <a16:creationId xmlns:a16="http://schemas.microsoft.com/office/drawing/2014/main" id="{667B6266-EC8D-4672-A64C-2641EC91E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495800"/>
            <a:ext cx="7318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>
                <a:solidFill>
                  <a:schemeClr val="tx1"/>
                </a:solidFill>
              </a:rPr>
              <a:t>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1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animBg="1" autoUpdateAnimBg="0"/>
      <p:bldP spid="112644" grpId="0" animBg="1" autoUpdateAnimBg="0"/>
      <p:bldP spid="112645" grpId="0" animBg="1" autoUpdateAnimBg="0"/>
      <p:bldP spid="112646" grpId="0" animBg="1" autoUpdateAnimBg="0"/>
      <p:bldP spid="112647" grpId="0" animBg="1" autoUpdateAnimBg="0"/>
      <p:bldP spid="112648" grpId="0" animBg="1" autoUpdateAnimBg="0"/>
      <p:bldP spid="112649" grpId="0" animBg="1" autoUpdateAnimBg="0"/>
      <p:bldP spid="112651" grpId="0" autoUpdateAnimBg="0"/>
      <p:bldP spid="112652" grpId="0" autoUpdateAnimBg="0"/>
      <p:bldP spid="1126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FAA59545-FC0C-406E-B82B-281E0FCBB4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15200" cy="838200"/>
          </a:xfrm>
        </p:spPr>
        <p:txBody>
          <a:bodyPr/>
          <a:lstStyle/>
          <a:p>
            <a:r>
              <a:rPr lang="de-DE" altLang="de-DE"/>
              <a:t>Übertragung auf die Rettungssituation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634ADEA1-811B-4014-9EC3-AB4347A332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371600"/>
            <a:ext cx="2971800" cy="914400"/>
          </a:xfrm>
          <a:solidFill>
            <a:schemeClr val="accent1"/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de-DE" sz="2400"/>
              <a:t>Ertrinkender ist </a:t>
            </a:r>
            <a:r>
              <a:rPr lang="de-DE" altLang="de-DE" sz="2400" u="sng"/>
              <a:t>ansprechbar!</a:t>
            </a:r>
          </a:p>
        </p:txBody>
      </p:sp>
      <p:sp>
        <p:nvSpPr>
          <p:cNvPr id="174084" name="Rectangle 4">
            <a:extLst>
              <a:ext uri="{FF2B5EF4-FFF2-40B4-BE49-F238E27FC236}">
                <a16:creationId xmlns:a16="http://schemas.microsoft.com/office/drawing/2014/main" id="{38AFE30C-6A77-4D1A-9384-D805DB6E58F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1371600"/>
            <a:ext cx="2971800" cy="914400"/>
          </a:xfrm>
          <a:solidFill>
            <a:schemeClr val="accent1"/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de-DE" sz="2400"/>
              <a:t>Ertrinkender ist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de-DE" altLang="de-DE" sz="2400" u="sng"/>
              <a:t>nicht ansprechbar</a:t>
            </a:r>
          </a:p>
        </p:txBody>
      </p:sp>
      <p:sp>
        <p:nvSpPr>
          <p:cNvPr id="174085" name="Rectangle 5">
            <a:extLst>
              <a:ext uri="{FF2B5EF4-FFF2-40B4-BE49-F238E27FC236}">
                <a16:creationId xmlns:a16="http://schemas.microsoft.com/office/drawing/2014/main" id="{3B6BF4A7-942C-4BB6-891E-43DB7BE63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743200"/>
            <a:ext cx="3200400" cy="914400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>
                <a:latin typeface="Arial" panose="020B0604020202020204" pitchFamily="34" charset="0"/>
              </a:rPr>
              <a:t>Auftrag durch Zustimmung erteilt!</a:t>
            </a:r>
          </a:p>
        </p:txBody>
      </p:sp>
      <p:sp>
        <p:nvSpPr>
          <p:cNvPr id="174086" name="Rectangle 6">
            <a:extLst>
              <a:ext uri="{FF2B5EF4-FFF2-40B4-BE49-F238E27FC236}">
                <a16:creationId xmlns:a16="http://schemas.microsoft.com/office/drawing/2014/main" id="{61177C46-B711-44EB-9DFF-66396A1EE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743200"/>
            <a:ext cx="3200400" cy="914400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>
                <a:latin typeface="Arial" panose="020B0604020202020204" pitchFamily="34" charset="0"/>
              </a:rPr>
              <a:t>Auftrag kann nicht erteilt werden!</a:t>
            </a:r>
          </a:p>
        </p:txBody>
      </p:sp>
      <p:sp>
        <p:nvSpPr>
          <p:cNvPr id="174087" name="Rectangle 7">
            <a:extLst>
              <a:ext uri="{FF2B5EF4-FFF2-40B4-BE49-F238E27FC236}">
                <a16:creationId xmlns:a16="http://schemas.microsoft.com/office/drawing/2014/main" id="{529A50B7-B18D-4CB1-B452-3BDACA53D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114800"/>
            <a:ext cx="3200400" cy="838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u="sng">
                <a:latin typeface="Arial" panose="020B0604020202020204" pitchFamily="34" charset="0"/>
              </a:rPr>
              <a:t>Geschäftsführung ohne Auftrag!</a:t>
            </a:r>
          </a:p>
        </p:txBody>
      </p:sp>
      <p:sp>
        <p:nvSpPr>
          <p:cNvPr id="174088" name="Rectangle 8">
            <a:extLst>
              <a:ext uri="{FF2B5EF4-FFF2-40B4-BE49-F238E27FC236}">
                <a16:creationId xmlns:a16="http://schemas.microsoft.com/office/drawing/2014/main" id="{DF649601-7EE9-417B-8C65-F24E89DF4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334000"/>
            <a:ext cx="7467600" cy="11160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kumimoji="0" lang="de-DE" altLang="de-DE" sz="3200" b="1">
                <a:latin typeface="Arial Narrow" panose="020B0606020202030204" pitchFamily="34" charset="0"/>
              </a:rPr>
              <a:t> Der Retter ( = Geschäftsführer ) führt die </a:t>
            </a:r>
          </a:p>
          <a:p>
            <a:pPr>
              <a:lnSpc>
                <a:spcPct val="70000"/>
              </a:lnSpc>
            </a:pPr>
            <a:r>
              <a:rPr kumimoji="0" lang="de-DE" altLang="de-DE" sz="3200" b="1">
                <a:latin typeface="Arial Narrow" panose="020B0606020202030204" pitchFamily="34" charset="0"/>
              </a:rPr>
              <a:t>Geschäfte ( = Wasserrettung ) für den </a:t>
            </a:r>
          </a:p>
          <a:p>
            <a:pPr>
              <a:lnSpc>
                <a:spcPct val="70000"/>
              </a:lnSpc>
            </a:pPr>
            <a:r>
              <a:rPr kumimoji="0" lang="de-DE" altLang="de-DE" sz="3200" b="1">
                <a:latin typeface="Arial Narrow" panose="020B0606020202030204" pitchFamily="34" charset="0"/>
              </a:rPr>
              <a:t>Ertrinkenden ( = Geschäftsherr )</a:t>
            </a:r>
          </a:p>
        </p:txBody>
      </p:sp>
      <p:sp>
        <p:nvSpPr>
          <p:cNvPr id="174089" name="AutoShape 9">
            <a:extLst>
              <a:ext uri="{FF2B5EF4-FFF2-40B4-BE49-F238E27FC236}">
                <a16:creationId xmlns:a16="http://schemas.microsoft.com/office/drawing/2014/main" id="{2E8A364B-1FDA-4DF4-9EF1-C53156ADD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286000"/>
            <a:ext cx="4857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4090" name="AutoShape 10">
            <a:extLst>
              <a:ext uri="{FF2B5EF4-FFF2-40B4-BE49-F238E27FC236}">
                <a16:creationId xmlns:a16="http://schemas.microsoft.com/office/drawing/2014/main" id="{7B8EF0CA-21F5-4D21-B4A0-FEF7F033C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86000"/>
            <a:ext cx="5619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4091" name="AutoShape 11">
            <a:extLst>
              <a:ext uri="{FF2B5EF4-FFF2-40B4-BE49-F238E27FC236}">
                <a16:creationId xmlns:a16="http://schemas.microsoft.com/office/drawing/2014/main" id="{0E09DD5A-EE48-48A6-A411-96EA46FE5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657600"/>
            <a:ext cx="4857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4092" name="AutoShape 12">
            <a:extLst>
              <a:ext uri="{FF2B5EF4-FFF2-40B4-BE49-F238E27FC236}">
                <a16:creationId xmlns:a16="http://schemas.microsoft.com/office/drawing/2014/main" id="{67B7F572-6271-46FD-8660-53E6970FA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57600"/>
            <a:ext cx="4857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4093" name="AutoShape 13">
            <a:extLst>
              <a:ext uri="{FF2B5EF4-FFF2-40B4-BE49-F238E27FC236}">
                <a16:creationId xmlns:a16="http://schemas.microsoft.com/office/drawing/2014/main" id="{4A6197D7-1CCB-407B-98A1-42EE00091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876800"/>
            <a:ext cx="4857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4094" name="Rectangle 14">
            <a:extLst>
              <a:ext uri="{FF2B5EF4-FFF2-40B4-BE49-F238E27FC236}">
                <a16:creationId xmlns:a16="http://schemas.microsoft.com/office/drawing/2014/main" id="{C6EAA66D-EA29-43FF-B079-1C2DAEC74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114800"/>
            <a:ext cx="3200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>
                <a:latin typeface="Arial" panose="020B0604020202020204" pitchFamily="34" charset="0"/>
              </a:rPr>
              <a:t>Geschäftsführung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>
                <a:latin typeface="Arial" panose="020B0604020202020204" pitchFamily="34" charset="0"/>
              </a:rPr>
              <a:t>mit  Auftrag!</a:t>
            </a:r>
          </a:p>
        </p:txBody>
      </p:sp>
      <p:sp>
        <p:nvSpPr>
          <p:cNvPr id="174095" name="AutoShape 15">
            <a:extLst>
              <a:ext uri="{FF2B5EF4-FFF2-40B4-BE49-F238E27FC236}">
                <a16:creationId xmlns:a16="http://schemas.microsoft.com/office/drawing/2014/main" id="{7AD327A5-52AB-45FA-BA32-FDFDB7629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876800"/>
            <a:ext cx="4857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08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08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08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08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7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7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74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7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17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17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utoUpdateAnimBg="0"/>
      <p:bldP spid="174083" grpId="0" build="p" animBg="1" autoUpdateAnimBg="0" advAuto="1000"/>
      <p:bldP spid="174084" grpId="0" build="p" animBg="1" autoUpdateAnimBg="0" advAuto="2000"/>
      <p:bldP spid="174085" grpId="0" animBg="1" autoUpdateAnimBg="0"/>
      <p:bldP spid="174086" grpId="0" animBg="1" autoUpdateAnimBg="0"/>
      <p:bldP spid="174087" grpId="0" animBg="1" autoUpdateAnimBg="0"/>
      <p:bldP spid="174088" grpId="0" animBg="1" autoUpdateAnimBg="0"/>
      <p:bldP spid="17409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E1ED1775-EFBE-4EC0-9FBD-FC6E1D302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990600"/>
          </a:xfrm>
          <a:solidFill>
            <a:schemeClr val="folHlink"/>
          </a:solidFill>
        </p:spPr>
        <p:txBody>
          <a:bodyPr/>
          <a:lstStyle/>
          <a:p>
            <a:pPr algn="ctr"/>
            <a:r>
              <a:rPr lang="de-DE" altLang="de-DE" sz="4800" u="sng"/>
              <a:t> Geschäftsführung ohne Auftrag!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A4CC0B41-76F1-4F4C-A72D-102061F78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581400"/>
            <a:ext cx="3657600" cy="1371600"/>
          </a:xfrm>
          <a:solidFill>
            <a:schemeClr val="accent2"/>
          </a:solidFill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/>
              <a:t>   Ist zu behandeln wie ein normaler  </a:t>
            </a:r>
            <a:r>
              <a:rPr lang="de-DE" altLang="de-DE">
                <a:solidFill>
                  <a:srgbClr val="FF3300"/>
                </a:solidFill>
              </a:rPr>
              <a:t>Ertrinkungsfall</a:t>
            </a:r>
            <a:r>
              <a:rPr lang="de-DE" altLang="de-DE"/>
              <a:t>!</a:t>
            </a: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75B4AEDA-1082-43BD-80DE-871CAE95D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28800"/>
            <a:ext cx="3200400" cy="1279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b="1" u="sng">
                <a:solidFill>
                  <a:schemeClr val="tx1"/>
                </a:solidFill>
                <a:latin typeface="Arial" panose="020B0604020202020204" pitchFamily="34" charset="0"/>
              </a:rPr>
              <a:t>bei Freitod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2400" b="1" u="sng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endParaRPr kumimoji="0" lang="de-DE" altLang="de-DE" sz="2400" b="1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0053" name="Rectangle 5">
            <a:extLst>
              <a:ext uri="{FF2B5EF4-FFF2-40B4-BE49-F238E27FC236}">
                <a16:creationId xmlns:a16="http://schemas.microsoft.com/office/drawing/2014/main" id="{2F08CFFA-A4E0-4B7F-AC1B-A0F0A3EA0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828800"/>
            <a:ext cx="3429000" cy="124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b="1" u="sng">
                <a:solidFill>
                  <a:schemeClr val="tx1"/>
                </a:solidFill>
                <a:latin typeface="Arial" panose="020B0604020202020204" pitchFamily="34" charset="0"/>
              </a:rPr>
              <a:t>bei Abwehr + ausdrücklicher Ablehnung!</a:t>
            </a:r>
          </a:p>
        </p:txBody>
      </p:sp>
      <p:sp>
        <p:nvSpPr>
          <p:cNvPr id="130054" name="Rectangle 6">
            <a:extLst>
              <a:ext uri="{FF2B5EF4-FFF2-40B4-BE49-F238E27FC236}">
                <a16:creationId xmlns:a16="http://schemas.microsoft.com/office/drawing/2014/main" id="{DD5FCFA8-4959-4273-8E11-724BEC659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581400"/>
            <a:ext cx="3962400" cy="1371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    Gilt als </a:t>
            </a:r>
            <a:r>
              <a:rPr kumimoji="0" lang="de-DE" altLang="de-DE" sz="2800" u="sng">
                <a:solidFill>
                  <a:srgbClr val="FF3300"/>
                </a:solidFill>
                <a:latin typeface="Arial" panose="020B0604020202020204" pitchFamily="34" charset="0"/>
              </a:rPr>
              <a:t>unzurechnungsfähig</a:t>
            </a:r>
            <a:r>
              <a:rPr kumimoji="0" lang="de-DE" altLang="de-DE" sz="2800" b="1" u="sng">
                <a:solidFill>
                  <a:srgbClr val="FF3300"/>
                </a:solidFill>
                <a:latin typeface="Arial" panose="020B0604020202020204" pitchFamily="34" charset="0"/>
              </a:rPr>
              <a:t> !</a:t>
            </a:r>
          </a:p>
        </p:txBody>
      </p:sp>
      <p:sp>
        <p:nvSpPr>
          <p:cNvPr id="130055" name="Rectangle 7">
            <a:extLst>
              <a:ext uri="{FF2B5EF4-FFF2-40B4-BE49-F238E27FC236}">
                <a16:creationId xmlns:a16="http://schemas.microsoft.com/office/drawing/2014/main" id="{E907E663-6CC6-4CCC-85F8-05DE76132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486400"/>
            <a:ext cx="8077200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b="1" u="sng">
                <a:solidFill>
                  <a:srgbClr val="FF3300"/>
                </a:solidFill>
                <a:latin typeface="Arial" panose="020B0604020202020204" pitchFamily="34" charset="0"/>
              </a:rPr>
              <a:t>Die Rettung ist in jedem Fall durchzuführen !</a:t>
            </a:r>
          </a:p>
        </p:txBody>
      </p:sp>
      <p:sp>
        <p:nvSpPr>
          <p:cNvPr id="130056" name="AutoShape 8">
            <a:extLst>
              <a:ext uri="{FF2B5EF4-FFF2-40B4-BE49-F238E27FC236}">
                <a16:creationId xmlns:a16="http://schemas.microsoft.com/office/drawing/2014/main" id="{1D06CE07-957B-49B1-B63F-05A333B28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124200"/>
            <a:ext cx="457200" cy="457200"/>
          </a:xfrm>
          <a:prstGeom prst="downArrow">
            <a:avLst>
              <a:gd name="adj1" fmla="val 37500"/>
              <a:gd name="adj2" fmla="val 48435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0057" name="AutoShape 9">
            <a:extLst>
              <a:ext uri="{FF2B5EF4-FFF2-40B4-BE49-F238E27FC236}">
                <a16:creationId xmlns:a16="http://schemas.microsoft.com/office/drawing/2014/main" id="{C92A1925-C712-4D82-964D-FE9EB5844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124200"/>
            <a:ext cx="457200" cy="457200"/>
          </a:xfrm>
          <a:prstGeom prst="downArrow">
            <a:avLst>
              <a:gd name="adj1" fmla="val 37500"/>
              <a:gd name="adj2" fmla="val 48435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0058" name="AutoShape 10">
            <a:extLst>
              <a:ext uri="{FF2B5EF4-FFF2-40B4-BE49-F238E27FC236}">
                <a16:creationId xmlns:a16="http://schemas.microsoft.com/office/drawing/2014/main" id="{ACCB1C12-E65E-4634-A9AB-A17BC76FC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953000"/>
            <a:ext cx="457200" cy="457200"/>
          </a:xfrm>
          <a:prstGeom prst="downArrow">
            <a:avLst>
              <a:gd name="adj1" fmla="val 37500"/>
              <a:gd name="adj2" fmla="val 48435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0059" name="AutoShape 11">
            <a:extLst>
              <a:ext uri="{FF2B5EF4-FFF2-40B4-BE49-F238E27FC236}">
                <a16:creationId xmlns:a16="http://schemas.microsoft.com/office/drawing/2014/main" id="{B5AB3847-58BF-498E-984D-D45654D3F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953000"/>
            <a:ext cx="457200" cy="457200"/>
          </a:xfrm>
          <a:prstGeom prst="downArrow">
            <a:avLst>
              <a:gd name="adj1" fmla="val 37500"/>
              <a:gd name="adj2" fmla="val 48435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 animBg="1" autoUpdateAnimBg="0"/>
      <p:bldP spid="130051" grpId="0" animBg="1" autoUpdateAnimBg="0"/>
      <p:bldP spid="130052" grpId="0" animBg="1" autoUpdateAnimBg="0"/>
      <p:bldP spid="130053" grpId="0" animBg="1" autoUpdateAnimBg="0"/>
      <p:bldP spid="130054" grpId="0" animBg="1" autoUpdateAnimBg="0"/>
      <p:bldP spid="130055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7F1689DF-D38F-4255-93A2-9F40CC758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685800"/>
            <a:ext cx="3886200" cy="2057400"/>
          </a:xfrm>
          <a:solidFill>
            <a:schemeClr val="bg1"/>
          </a:solidFill>
        </p:spPr>
        <p:txBody>
          <a:bodyPr/>
          <a:lstStyle/>
          <a:p>
            <a:r>
              <a:rPr lang="de-DE" altLang="de-DE" sz="8000">
                <a:solidFill>
                  <a:srgbClr val="FF3300"/>
                </a:solidFill>
              </a:rPr>
              <a:t>Fragen ?</a:t>
            </a:r>
          </a:p>
        </p:txBody>
      </p:sp>
      <p:pic>
        <p:nvPicPr>
          <p:cNvPr id="132099" name="Picture 3" descr="C:\Programme\Gemeinsame Dateien\Microsoft Shared\Clipart\cagcat50\BD00028_.WMF">
            <a:extLst>
              <a:ext uri="{FF2B5EF4-FFF2-40B4-BE49-F238E27FC236}">
                <a16:creationId xmlns:a16="http://schemas.microsoft.com/office/drawing/2014/main" id="{CB862656-F167-4831-9735-ABCC9C8112BD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3048000"/>
            <a:ext cx="2971800" cy="29114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PFiles\MSOffice\Clipart\standard\stddir4\PH01375J.jpg">
            <a:extLst>
              <a:ext uri="{FF2B5EF4-FFF2-40B4-BE49-F238E27FC236}">
                <a16:creationId xmlns:a16="http://schemas.microsoft.com/office/drawing/2014/main" id="{CE44EED9-5F88-46EB-B19C-C1098523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Rectangle 5">
            <a:extLst>
              <a:ext uri="{FF2B5EF4-FFF2-40B4-BE49-F238E27FC236}">
                <a16:creationId xmlns:a16="http://schemas.microsoft.com/office/drawing/2014/main" id="{43B77F28-39A5-4D79-BF3C-D2B8F7E52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533400"/>
            <a:ext cx="8458200" cy="762000"/>
          </a:xfrm>
          <a:noFill/>
          <a:ln/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altLang="de-DE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Sie schwimmen</a:t>
            </a:r>
            <a:r>
              <a:rPr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zur angegeben Stelle.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CAC654D7-544B-4165-872C-EA961C3E0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752600"/>
            <a:ext cx="46482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Plötzlich</a:t>
            </a:r>
            <a:r>
              <a:rPr kumimoji="0"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werden Sie an den Beinen </a:t>
            </a:r>
            <a:r>
              <a:rPr kumimoji="0"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unter Wasser gezogen.</a:t>
            </a:r>
          </a:p>
        </p:txBody>
      </p:sp>
      <p:sp>
        <p:nvSpPr>
          <p:cNvPr id="70663" name="Rectangle 7">
            <a:extLst>
              <a:ext uri="{FF2B5EF4-FFF2-40B4-BE49-F238E27FC236}">
                <a16:creationId xmlns:a16="http://schemas.microsoft.com/office/drawing/2014/main" id="{32E856F9-D2A1-4895-80A9-E808A0563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038600"/>
            <a:ext cx="80010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Sie versetzen dem Ertrinkenden </a:t>
            </a:r>
            <a:r>
              <a:rPr kumimoji="0"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einen Tritt</a:t>
            </a:r>
            <a:r>
              <a:rPr kumimoji="0"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worauf er von Ihnen ablässt und </a:t>
            </a:r>
            <a:r>
              <a:rPr kumimoji="0"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weiter absinkt.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 autoUpdateAnimBg="0"/>
      <p:bldP spid="70662" grpId="0" autoUpdateAnimBg="0"/>
      <p:bldP spid="70663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F:\PFiles\MSOffice\Clipart\standard\stddir4\PH01375J.jpg">
            <a:extLst>
              <a:ext uri="{FF2B5EF4-FFF2-40B4-BE49-F238E27FC236}">
                <a16:creationId xmlns:a16="http://schemas.microsoft.com/office/drawing/2014/main" id="{2BBCFC35-A42D-43FB-A217-C4FC4B01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7" name="Rectangle 3">
            <a:extLst>
              <a:ext uri="{FF2B5EF4-FFF2-40B4-BE49-F238E27FC236}">
                <a16:creationId xmlns:a16="http://schemas.microsoft.com/office/drawing/2014/main" id="{95E6E23D-BB44-4B2C-85CA-C6D0D691F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458200" cy="25908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endParaRPr lang="de-DE" altLang="de-DE" sz="3400">
              <a:solidFill>
                <a:srgbClr val="FF3300"/>
              </a:solidFill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endParaRPr lang="de-DE" altLang="de-DE" sz="3400">
              <a:solidFill>
                <a:schemeClr val="hlink"/>
              </a:solidFill>
            </a:endParaRPr>
          </a:p>
        </p:txBody>
      </p:sp>
      <p:sp>
        <p:nvSpPr>
          <p:cNvPr id="185348" name="Rectangle 4">
            <a:extLst>
              <a:ext uri="{FF2B5EF4-FFF2-40B4-BE49-F238E27FC236}">
                <a16:creationId xmlns:a16="http://schemas.microsoft.com/office/drawing/2014/main" id="{C2E35347-CEE2-449F-948A-3D4A72177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371600"/>
            <a:ext cx="7467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Nach der Rettung waren das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Fahrrad und die Geldbörse verschwunden!</a:t>
            </a:r>
          </a:p>
        </p:txBody>
      </p:sp>
      <p:sp>
        <p:nvSpPr>
          <p:cNvPr id="185349" name="Rectangle 5">
            <a:extLst>
              <a:ext uri="{FF2B5EF4-FFF2-40B4-BE49-F238E27FC236}">
                <a16:creationId xmlns:a16="http://schemas.microsoft.com/office/drawing/2014/main" id="{5AAD9768-FB30-493A-96B9-AA143EDF7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4572000" cy="14478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latin typeface="Arial" panose="020B0604020202020204" pitchFamily="34" charset="0"/>
              </a:rPr>
              <a:t>Welche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Haftungsansprüche </a:t>
            </a:r>
            <a:r>
              <a:rPr kumimoji="0" lang="de-DE" altLang="de-DE" sz="2800">
                <a:latin typeface="Arial" panose="020B0604020202020204" pitchFamily="34" charset="0"/>
              </a:rPr>
              <a:t>ergeben hieraus?</a:t>
            </a:r>
          </a:p>
        </p:txBody>
      </p:sp>
      <p:sp>
        <p:nvSpPr>
          <p:cNvPr id="185350" name="AutoShape 6">
            <a:extLst>
              <a:ext uri="{FF2B5EF4-FFF2-40B4-BE49-F238E27FC236}">
                <a16:creationId xmlns:a16="http://schemas.microsoft.com/office/drawing/2014/main" id="{C357B191-199A-45B8-ABE4-97E73E0E5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362200"/>
            <a:ext cx="5619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5351" name="AutoShape 7">
            <a:extLst>
              <a:ext uri="{FF2B5EF4-FFF2-40B4-BE49-F238E27FC236}">
                <a16:creationId xmlns:a16="http://schemas.microsoft.com/office/drawing/2014/main" id="{19CD9643-0CF1-4BCE-AF64-1BCB6342E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419600"/>
            <a:ext cx="5619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5352" name="Rectangle 8">
            <a:extLst>
              <a:ext uri="{FF2B5EF4-FFF2-40B4-BE49-F238E27FC236}">
                <a16:creationId xmlns:a16="http://schemas.microsoft.com/office/drawing/2014/main" id="{A96166E0-C3AB-4E7A-8C00-65F7AC23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029200"/>
            <a:ext cx="5791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u="sng">
                <a:latin typeface="Arial" panose="020B0604020202020204" pitchFamily="34" charset="0"/>
              </a:rPr>
              <a:t>Versicherungsangelegenheiten</a:t>
            </a:r>
            <a:endParaRPr kumimoji="0" lang="de-DE" altLang="de-DE" sz="2800" u="sng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85353" name="AutoShape 9">
            <a:extLst>
              <a:ext uri="{FF2B5EF4-FFF2-40B4-BE49-F238E27FC236}">
                <a16:creationId xmlns:a16="http://schemas.microsoft.com/office/drawing/2014/main" id="{0955D1B5-41E5-4237-9271-2F0CA8DF5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876800"/>
            <a:ext cx="976313" cy="914400"/>
          </a:xfrm>
          <a:prstGeom prst="rightArrow">
            <a:avLst>
              <a:gd name="adj1" fmla="val 50000"/>
              <a:gd name="adj2" fmla="val 2669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5354" name="Rectangle 10">
            <a:extLst>
              <a:ext uri="{FF2B5EF4-FFF2-40B4-BE49-F238E27FC236}">
                <a16:creationId xmlns:a16="http://schemas.microsoft.com/office/drawing/2014/main" id="{04B35AE9-6FC3-4EF8-B2DB-B89EB103B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239000" cy="1143000"/>
          </a:xfrm>
          <a:noFill/>
          <a:ln/>
        </p:spPr>
        <p:txBody>
          <a:bodyPr/>
          <a:lstStyle/>
          <a:p>
            <a:r>
              <a:rPr lang="de-DE" altLang="de-DE" u="sng">
                <a:solidFill>
                  <a:srgbClr val="FF3300"/>
                </a:solidFill>
              </a:rPr>
              <a:t>Problematik aus dem Eingangsbeispiel</a:t>
            </a:r>
            <a:r>
              <a:rPr lang="de-DE" altLang="de-DE">
                <a:solidFill>
                  <a:srgbClr val="FF33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autoUpdateAnimBg="0"/>
      <p:bldP spid="185348" grpId="0" animBg="1" autoUpdateAnimBg="0"/>
      <p:bldP spid="185349" grpId="0" animBg="1" autoUpdateAnimBg="0"/>
      <p:bldP spid="185352" grpId="0" animBg="1" autoUpdateAnimBg="0"/>
      <p:bldP spid="185354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B375390D-5AD4-41E3-93D9-69999B7F3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1143000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de-DE" altLang="de-DE" sz="4000" b="0" u="sng">
                <a:solidFill>
                  <a:srgbClr val="FF3300"/>
                </a:solidFill>
                <a:latin typeface="Arial" panose="020B0604020202020204" pitchFamily="34" charset="0"/>
              </a:rPr>
              <a:t>6. Versicherungsangelegenheiten</a:t>
            </a:r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F97517AE-1674-49E3-9E95-06CB581D0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3505200"/>
            <a:ext cx="7467600" cy="2590800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/>
              <a:t>Entspricht die Übernahme der Geschäftsführung </a:t>
            </a:r>
            <a:r>
              <a:rPr lang="de-DE" altLang="de-DE">
                <a:solidFill>
                  <a:srgbClr val="FF3300"/>
                </a:solidFill>
              </a:rPr>
              <a:t>dem Interesse</a:t>
            </a:r>
            <a:r>
              <a:rPr lang="de-DE" altLang="de-DE"/>
              <a:t> und dem </a:t>
            </a:r>
            <a:r>
              <a:rPr lang="de-DE" altLang="de-DE">
                <a:solidFill>
                  <a:srgbClr val="FF3300"/>
                </a:solidFill>
              </a:rPr>
              <a:t>wirklichen</a:t>
            </a:r>
            <a:r>
              <a:rPr lang="de-DE" altLang="de-DE"/>
              <a:t> oder </a:t>
            </a:r>
            <a:r>
              <a:rPr lang="de-DE" altLang="de-DE">
                <a:solidFill>
                  <a:srgbClr val="FF3300"/>
                </a:solidFill>
              </a:rPr>
              <a:t>mutmaßlichen Willen</a:t>
            </a:r>
            <a:r>
              <a:rPr lang="de-DE" altLang="de-DE"/>
              <a:t> des </a:t>
            </a:r>
            <a:r>
              <a:rPr lang="de-DE" altLang="de-DE">
                <a:solidFill>
                  <a:srgbClr val="FF3300"/>
                </a:solidFill>
              </a:rPr>
              <a:t>Geschäftsherrn</a:t>
            </a:r>
            <a:r>
              <a:rPr lang="de-DE" altLang="de-DE"/>
              <a:t>, so kann der </a:t>
            </a:r>
            <a:r>
              <a:rPr lang="de-DE" altLang="de-DE">
                <a:solidFill>
                  <a:srgbClr val="FF3300"/>
                </a:solidFill>
              </a:rPr>
              <a:t>Geschäftsführer</a:t>
            </a:r>
            <a:r>
              <a:rPr lang="de-DE" altLang="de-DE"/>
              <a:t> wie ein Beauftragter </a:t>
            </a:r>
            <a:r>
              <a:rPr lang="de-DE" altLang="de-DE">
                <a:solidFill>
                  <a:srgbClr val="FF3300"/>
                </a:solidFill>
              </a:rPr>
              <a:t>Ersatz</a:t>
            </a:r>
            <a:r>
              <a:rPr lang="de-DE" altLang="de-DE"/>
              <a:t> seiner Aufwendungen </a:t>
            </a:r>
            <a:r>
              <a:rPr lang="de-DE" altLang="de-DE">
                <a:solidFill>
                  <a:srgbClr val="FF3300"/>
                </a:solidFill>
              </a:rPr>
              <a:t>verlangen</a:t>
            </a:r>
            <a:r>
              <a:rPr lang="de-DE" altLang="de-DE"/>
              <a:t>!</a:t>
            </a:r>
            <a:endParaRPr lang="de-DE" altLang="de-DE">
              <a:solidFill>
                <a:srgbClr val="FF3300"/>
              </a:solidFill>
            </a:endParaRPr>
          </a:p>
        </p:txBody>
      </p:sp>
      <p:sp>
        <p:nvSpPr>
          <p:cNvPr id="131077" name="AutoShape 5">
            <a:extLst>
              <a:ext uri="{FF2B5EF4-FFF2-40B4-BE49-F238E27FC236}">
                <a16:creationId xmlns:a16="http://schemas.microsoft.com/office/drawing/2014/main" id="{80BC4402-15F7-480F-86B9-632046D0C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895600"/>
            <a:ext cx="5619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1083" name="Rectangle 11">
            <a:extLst>
              <a:ext uri="{FF2B5EF4-FFF2-40B4-BE49-F238E27FC236}">
                <a16:creationId xmlns:a16="http://schemas.microsoft.com/office/drawing/2014/main" id="{0AE3BF5E-41C6-463F-AEEF-20C2ABAAD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09800"/>
            <a:ext cx="3048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b="1" u="sng">
                <a:solidFill>
                  <a:srgbClr val="FF3300"/>
                </a:solidFill>
                <a:latin typeface="Arial" panose="020B0604020202020204" pitchFamily="34" charset="0"/>
              </a:rPr>
              <a:t>§ 683 BGB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animBg="1" autoUpdateAnimBg="0"/>
      <p:bldP spid="131075" grpId="0" animBg="1" autoUpdateAnimBg="0"/>
      <p:bldP spid="131083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AB982114-9559-4C97-AD6E-D3712A1BB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67818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de-DE" altLang="de-DE" u="sng"/>
              <a:t>Ansprüche des Retters: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E783C5F6-C378-4C08-A8F8-78E15EE95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95400"/>
            <a:ext cx="6781800" cy="42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Können geltend gemacht werden bei:</a:t>
            </a:r>
          </a:p>
        </p:txBody>
      </p:sp>
      <p:sp>
        <p:nvSpPr>
          <p:cNvPr id="137220" name="Rectangle 4">
            <a:extLst>
              <a:ext uri="{FF2B5EF4-FFF2-40B4-BE49-F238E27FC236}">
                <a16:creationId xmlns:a16="http://schemas.microsoft.com/office/drawing/2014/main" id="{3BA3C49C-FB98-4805-A66B-FABC0DBDF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05000"/>
            <a:ext cx="5181600" cy="420688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bg1"/>
                </a:solidFill>
                <a:latin typeface="Arial" panose="020B0604020202020204" pitchFamily="34" charset="0"/>
              </a:rPr>
              <a:t> Ertrinkungsopfer</a:t>
            </a:r>
          </a:p>
        </p:txBody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969C4C14-C352-4009-BBDD-EF20439CB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191000"/>
            <a:ext cx="7924800" cy="1905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b="1" u="sng">
                <a:latin typeface="Arial" panose="020B0604020202020204" pitchFamily="34" charset="0"/>
              </a:rPr>
              <a:t>Jeder Retter</a:t>
            </a:r>
            <a:r>
              <a:rPr kumimoji="0" lang="de-DE" altLang="de-DE" sz="2800">
                <a:latin typeface="Arial" panose="020B0604020202020204" pitchFamily="34" charset="0"/>
              </a:rPr>
              <a:t> ist wegen seiner Uneigennützigkeit </a:t>
            </a:r>
            <a:r>
              <a:rPr kumimoji="0" lang="de-DE" altLang="de-DE" sz="2800" u="sng">
                <a:latin typeface="Arial" panose="020B0604020202020204" pitchFamily="34" charset="0"/>
              </a:rPr>
              <a:t>beitragsfrei</a:t>
            </a:r>
            <a:r>
              <a:rPr kumimoji="0" lang="de-DE" altLang="de-DE" sz="2800">
                <a:latin typeface="Arial" panose="020B0604020202020204" pitchFamily="34" charset="0"/>
              </a:rPr>
              <a:t> in der gesetzlichen Unfallversicherung gegen </a:t>
            </a:r>
            <a:r>
              <a:rPr kumimoji="0" lang="de-DE" altLang="de-DE" sz="2800" u="sng">
                <a:latin typeface="Arial" panose="020B0604020202020204" pitchFamily="34" charset="0"/>
              </a:rPr>
              <a:t>alle</a:t>
            </a:r>
            <a:r>
              <a:rPr kumimoji="0" lang="de-DE" altLang="de-DE" sz="2800">
                <a:latin typeface="Arial" panose="020B0604020202020204" pitchFamily="34" charset="0"/>
              </a:rPr>
              <a:t> erdenklichen </a:t>
            </a:r>
            <a:r>
              <a:rPr kumimoji="0" lang="de-DE" altLang="de-DE" sz="2800" u="sng">
                <a:latin typeface="Arial" panose="020B0604020202020204" pitchFamily="34" charset="0"/>
              </a:rPr>
              <a:t>Personen- und Sachschäden versichert!</a:t>
            </a:r>
          </a:p>
        </p:txBody>
      </p:sp>
      <p:sp>
        <p:nvSpPr>
          <p:cNvPr id="137224" name="AutoShape 8">
            <a:extLst>
              <a:ext uri="{FF2B5EF4-FFF2-40B4-BE49-F238E27FC236}">
                <a16:creationId xmlns:a16="http://schemas.microsoft.com/office/drawing/2014/main" id="{BF68C382-EFC6-4CFD-AC5D-0A2049D8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5000"/>
            <a:ext cx="9144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7225" name="Rectangle 9">
            <a:extLst>
              <a:ext uri="{FF2B5EF4-FFF2-40B4-BE49-F238E27FC236}">
                <a16:creationId xmlns:a16="http://schemas.microsoft.com/office/drawing/2014/main" id="{3FD2A132-1771-43EE-B54F-C2EE62099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5181600" cy="420688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bg1"/>
                </a:solidFill>
                <a:latin typeface="Arial" panose="020B0604020202020204" pitchFamily="34" charset="0"/>
              </a:rPr>
              <a:t>Haftpflichtversicherung des Opfers</a:t>
            </a:r>
          </a:p>
        </p:txBody>
      </p:sp>
      <p:sp>
        <p:nvSpPr>
          <p:cNvPr id="137226" name="Rectangle 10">
            <a:extLst>
              <a:ext uri="{FF2B5EF4-FFF2-40B4-BE49-F238E27FC236}">
                <a16:creationId xmlns:a16="http://schemas.microsoft.com/office/drawing/2014/main" id="{E3321282-1C0E-4682-BF23-DE84194BF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971800"/>
            <a:ext cx="5181600" cy="420688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bg1"/>
                </a:solidFill>
                <a:latin typeface="Arial" panose="020B0604020202020204" pitchFamily="34" charset="0"/>
              </a:rPr>
              <a:t> Unfallversicherungsträger</a:t>
            </a:r>
          </a:p>
        </p:txBody>
      </p:sp>
      <p:sp>
        <p:nvSpPr>
          <p:cNvPr id="137227" name="AutoShape 11">
            <a:extLst>
              <a:ext uri="{FF2B5EF4-FFF2-40B4-BE49-F238E27FC236}">
                <a16:creationId xmlns:a16="http://schemas.microsoft.com/office/drawing/2014/main" id="{94CE373B-9D0C-4D8A-8D54-6D64281B7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438400"/>
            <a:ext cx="9144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7228" name="AutoShape 12">
            <a:extLst>
              <a:ext uri="{FF2B5EF4-FFF2-40B4-BE49-F238E27FC236}">
                <a16:creationId xmlns:a16="http://schemas.microsoft.com/office/drawing/2014/main" id="{CB94C72C-FA73-4C3A-80BB-A78D37C67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971800"/>
            <a:ext cx="9144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7229" name="AutoShape 13">
            <a:extLst>
              <a:ext uri="{FF2B5EF4-FFF2-40B4-BE49-F238E27FC236}">
                <a16:creationId xmlns:a16="http://schemas.microsoft.com/office/drawing/2014/main" id="{23B2031F-3931-4CB2-BAFF-89183E0BF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352800"/>
            <a:ext cx="609600" cy="838200"/>
          </a:xfrm>
          <a:prstGeom prst="downArrow">
            <a:avLst>
              <a:gd name="adj1" fmla="val 45315"/>
              <a:gd name="adj2" fmla="val 64841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autoUpdateAnimBg="0"/>
      <p:bldP spid="137219" grpId="0" animBg="1" autoUpdateAnimBg="0"/>
      <p:bldP spid="137220" grpId="0" animBg="1" autoUpdateAnimBg="0"/>
      <p:bldP spid="137221" grpId="0" animBg="1" autoUpdateAnimBg="0"/>
      <p:bldP spid="137225" grpId="0" animBg="1" autoUpdateAnimBg="0"/>
      <p:bldP spid="137226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F:\PFiles\MSOffice\Clipart\standard\stddir4\PH01375J.jpg">
            <a:extLst>
              <a:ext uri="{FF2B5EF4-FFF2-40B4-BE49-F238E27FC236}">
                <a16:creationId xmlns:a16="http://schemas.microsoft.com/office/drawing/2014/main" id="{0DC4E0E9-B988-4D52-8258-BACEE055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8" name="Rectangle 6">
            <a:extLst>
              <a:ext uri="{FF2B5EF4-FFF2-40B4-BE49-F238E27FC236}">
                <a16:creationId xmlns:a16="http://schemas.microsoft.com/office/drawing/2014/main" id="{D3CE334A-82B9-42DC-A03F-AC4FA9711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752600"/>
            <a:ext cx="2743200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Fahrradersatz</a:t>
            </a:r>
          </a:p>
        </p:txBody>
      </p:sp>
      <p:sp>
        <p:nvSpPr>
          <p:cNvPr id="187399" name="Rectangle 7">
            <a:extLst>
              <a:ext uri="{FF2B5EF4-FFF2-40B4-BE49-F238E27FC236}">
                <a16:creationId xmlns:a16="http://schemas.microsoft.com/office/drawing/2014/main" id="{2BBA48EA-C132-4990-A879-6E2C73356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752600"/>
            <a:ext cx="2743200" cy="860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Ersatz der Geldbörse</a:t>
            </a:r>
          </a:p>
        </p:txBody>
      </p:sp>
      <p:sp>
        <p:nvSpPr>
          <p:cNvPr id="187400" name="AutoShape 8">
            <a:extLst>
              <a:ext uri="{FF2B5EF4-FFF2-40B4-BE49-F238E27FC236}">
                <a16:creationId xmlns:a16="http://schemas.microsoft.com/office/drawing/2014/main" id="{1CC1C794-4B96-4FAE-A8AE-823BB7C75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667000"/>
            <a:ext cx="685800" cy="16002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7401" name="AutoShape 9">
            <a:extLst>
              <a:ext uri="{FF2B5EF4-FFF2-40B4-BE49-F238E27FC236}">
                <a16:creationId xmlns:a16="http://schemas.microsoft.com/office/drawing/2014/main" id="{10DB47D6-8D93-4A63-A901-014800581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667000"/>
            <a:ext cx="685800" cy="16002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7403" name="Rectangle 11">
            <a:extLst>
              <a:ext uri="{FF2B5EF4-FFF2-40B4-BE49-F238E27FC236}">
                <a16:creationId xmlns:a16="http://schemas.microsoft.com/office/drawing/2014/main" id="{3E5F5AC3-2707-4A28-A713-3B4DFFF78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495800"/>
            <a:ext cx="6858000" cy="51911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Haftpflichtversicherung des Geretteten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3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3F3667A2-6CAA-4F4F-B96E-620F4E63AD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67818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de-DE" altLang="de-DE" u="sng"/>
              <a:t>Ersatzansprüche gegen den Retter:</a:t>
            </a:r>
          </a:p>
        </p:txBody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599306A6-B8CF-46E7-9DC5-37AC87BAC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371600"/>
            <a:ext cx="6781800" cy="2136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Der Retter kann </a:t>
            </a:r>
            <a:r>
              <a:rPr kumimoji="0" lang="de-DE" altLang="de-DE" sz="2400" b="1">
                <a:latin typeface="Arial" panose="020B0604020202020204" pitchFamily="34" charset="0"/>
              </a:rPr>
              <a:t>grundsätzlich nicht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zum Schadens</a:t>
            </a:r>
            <a:r>
              <a:rPr kumimoji="0" lang="de-DE" altLang="de-DE" sz="2400" b="1">
                <a:latin typeface="Arial" panose="020B0604020202020204" pitchFamily="34" charset="0"/>
              </a:rPr>
              <a:t>ersatz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herangezogen werden, </a:t>
            </a:r>
            <a:r>
              <a:rPr kumimoji="0" lang="de-DE" altLang="de-DE" sz="2400" b="1">
                <a:latin typeface="Arial" panose="020B0604020202020204" pitchFamily="34" charset="0"/>
              </a:rPr>
              <a:t>es sein denn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, er handelt </a:t>
            </a:r>
            <a:r>
              <a:rPr kumimoji="0" lang="de-DE" altLang="de-DE" sz="2400" b="1">
                <a:latin typeface="Arial" panose="020B0604020202020204" pitchFamily="34" charset="0"/>
              </a:rPr>
              <a:t>grob fahrlässig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oder </a:t>
            </a:r>
            <a:r>
              <a:rPr kumimoji="0" lang="de-DE" altLang="de-DE" sz="2400" b="1">
                <a:latin typeface="Arial" panose="020B0604020202020204" pitchFamily="34" charset="0"/>
              </a:rPr>
              <a:t>vorsätzlich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durch unsachgemäßes Vorgehen, was zum </a:t>
            </a:r>
            <a:r>
              <a:rPr kumimoji="0" lang="de-DE" altLang="de-DE" sz="2400" b="1" u="sng">
                <a:latin typeface="Arial" panose="020B0604020202020204" pitchFamily="34" charset="0"/>
              </a:rPr>
              <a:t>Tode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oder zur </a:t>
            </a:r>
            <a:r>
              <a:rPr kumimoji="0" lang="de-DE" altLang="de-DE" sz="2400" b="1" u="sng">
                <a:latin typeface="Arial" panose="020B0604020202020204" pitchFamily="34" charset="0"/>
              </a:rPr>
              <a:t>Verschlimmerung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der Schädigung führt.</a:t>
            </a:r>
          </a:p>
        </p:txBody>
      </p:sp>
      <p:sp>
        <p:nvSpPr>
          <p:cNvPr id="133127" name="Rectangle 7">
            <a:extLst>
              <a:ext uri="{FF2B5EF4-FFF2-40B4-BE49-F238E27FC236}">
                <a16:creationId xmlns:a16="http://schemas.microsoft.com/office/drawing/2014/main" id="{57FD0A2F-B5AF-4BB1-8602-05946BEE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953000"/>
            <a:ext cx="7620000" cy="1544638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u="sng">
                <a:solidFill>
                  <a:schemeClr val="tx1"/>
                </a:solidFill>
                <a:latin typeface="Arial" panose="020B0604020202020204" pitchFamily="34" charset="0"/>
              </a:rPr>
              <a:t>Unterlassung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des </a:t>
            </a:r>
            <a:r>
              <a:rPr kumimoji="0" lang="de-DE" altLang="de-DE" sz="2800" b="1" u="sng">
                <a:latin typeface="Arial" panose="020B0604020202020204" pitchFamily="34" charset="0"/>
              </a:rPr>
              <a:t>Notrufes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vor der Rettung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beim Massenunfall,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u="sng">
                <a:solidFill>
                  <a:schemeClr val="tx1"/>
                </a:solidFill>
                <a:latin typeface="Arial" panose="020B0604020202020204" pitchFamily="34" charset="0"/>
              </a:rPr>
              <a:t>wenn dadurch alle gerettet werden könnten!</a:t>
            </a:r>
          </a:p>
        </p:txBody>
      </p:sp>
      <p:sp>
        <p:nvSpPr>
          <p:cNvPr id="133128" name="Rectangle 8">
            <a:extLst>
              <a:ext uri="{FF2B5EF4-FFF2-40B4-BE49-F238E27FC236}">
                <a16:creationId xmlns:a16="http://schemas.microsoft.com/office/drawing/2014/main" id="{BD0ACFA2-B704-4BE0-9C8F-4FE41297A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038600"/>
            <a:ext cx="6781800" cy="519113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bg2"/>
                </a:solidFill>
                <a:latin typeface="Arial" panose="020B0604020202020204" pitchFamily="34" charset="0"/>
              </a:rPr>
              <a:t>Grobe Fahrlässigkeit</a:t>
            </a:r>
          </a:p>
        </p:txBody>
      </p:sp>
      <p:sp>
        <p:nvSpPr>
          <p:cNvPr id="133129" name="AutoShape 9">
            <a:extLst>
              <a:ext uri="{FF2B5EF4-FFF2-40B4-BE49-F238E27FC236}">
                <a16:creationId xmlns:a16="http://schemas.microsoft.com/office/drawing/2014/main" id="{F4D70F82-A51E-4A73-BC73-1F53544E2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05200"/>
            <a:ext cx="381000" cy="457200"/>
          </a:xfrm>
          <a:prstGeom prst="downArrow">
            <a:avLst>
              <a:gd name="adj1" fmla="val 50000"/>
              <a:gd name="adj2" fmla="val 525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3130" name="AutoShape 10">
            <a:extLst>
              <a:ext uri="{FF2B5EF4-FFF2-40B4-BE49-F238E27FC236}">
                <a16:creationId xmlns:a16="http://schemas.microsoft.com/office/drawing/2014/main" id="{CF626EFB-E1BD-4CE8-8412-4446A5BAF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572000"/>
            <a:ext cx="6858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3131" name="AutoShape 11">
            <a:extLst>
              <a:ext uri="{FF2B5EF4-FFF2-40B4-BE49-F238E27FC236}">
                <a16:creationId xmlns:a16="http://schemas.microsoft.com/office/drawing/2014/main" id="{EDB6D018-6F87-4C10-B1CE-F95EDB14E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572000"/>
            <a:ext cx="6096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3132" name="Text Box 12">
            <a:extLst>
              <a:ext uri="{FF2B5EF4-FFF2-40B4-BE49-F238E27FC236}">
                <a16:creationId xmlns:a16="http://schemas.microsoft.com/office/drawing/2014/main" id="{EABC6495-3666-4BA5-92E0-621CEC66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572000"/>
            <a:ext cx="593725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2000"/>
              <a:t>z.B.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2" grpId="0" autoUpdateAnimBg="0"/>
      <p:bldP spid="133125" grpId="0" animBg="1" autoUpdateAnimBg="0"/>
      <p:bldP spid="133127" grpId="0" animBg="1" autoUpdateAnimBg="0"/>
      <p:bldP spid="133128" grpId="0" animBg="1" autoUpdateAnimBg="0"/>
      <p:bldP spid="133132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12036477-AB35-47FC-9FCD-FF48BD4793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67818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de-DE" altLang="de-DE" u="sng"/>
              <a:t>Ersatzansprüche gegen den Retter: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A3B0560-B6B9-4241-B0D5-5090A31D4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524000"/>
            <a:ext cx="67818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Wenn jemand bewusst und gewollt bei einer Hilfeleistung eine Verletzung zufügt</a:t>
            </a:r>
          </a:p>
        </p:txBody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61D6A58E-3435-46A2-A5D3-8F66B4166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257800"/>
            <a:ext cx="6781800" cy="519113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bg2"/>
                </a:solidFill>
                <a:latin typeface="Arial" panose="020B0604020202020204" pitchFamily="34" charset="0"/>
              </a:rPr>
              <a:t>mit Vorsatz</a:t>
            </a:r>
          </a:p>
        </p:txBody>
      </p:sp>
      <p:sp>
        <p:nvSpPr>
          <p:cNvPr id="134150" name="AutoShape 6">
            <a:extLst>
              <a:ext uri="{FF2B5EF4-FFF2-40B4-BE49-F238E27FC236}">
                <a16:creationId xmlns:a16="http://schemas.microsoft.com/office/drawing/2014/main" id="{870032A1-2044-4D2C-BACC-E744CAF8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343400"/>
            <a:ext cx="381000" cy="914400"/>
          </a:xfrm>
          <a:prstGeom prst="downArrow">
            <a:avLst>
              <a:gd name="adj1" fmla="val 50000"/>
              <a:gd name="adj2" fmla="val 10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4154" name="Rectangle 10">
            <a:extLst>
              <a:ext uri="{FF2B5EF4-FFF2-40B4-BE49-F238E27FC236}">
                <a16:creationId xmlns:a16="http://schemas.microsoft.com/office/drawing/2014/main" id="{1C8164BB-205F-4A23-BE8D-84FD3D163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124200"/>
            <a:ext cx="67818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ein Ersthelfer zumindest billigend in Kauf nimmt, dass durch Unterlassen des Notrufes u.U. mehr Menschen hätten gerettet werden können</a:t>
            </a:r>
          </a:p>
        </p:txBody>
      </p:sp>
      <p:sp>
        <p:nvSpPr>
          <p:cNvPr id="134155" name="Text Box 11">
            <a:extLst>
              <a:ext uri="{FF2B5EF4-FFF2-40B4-BE49-F238E27FC236}">
                <a16:creationId xmlns:a16="http://schemas.microsoft.com/office/drawing/2014/main" id="{BFCCCE99-DD1D-427D-9B22-071449970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438400"/>
            <a:ext cx="795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oder</a:t>
            </a:r>
          </a:p>
        </p:txBody>
      </p:sp>
      <p:sp>
        <p:nvSpPr>
          <p:cNvPr id="134156" name="Rectangle 12">
            <a:extLst>
              <a:ext uri="{FF2B5EF4-FFF2-40B4-BE49-F238E27FC236}">
                <a16:creationId xmlns:a16="http://schemas.microsoft.com/office/drawing/2014/main" id="{E4777262-42A6-4DE6-956F-13F0F35B3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419600"/>
            <a:ext cx="1185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handelt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autoUpdateAnimBg="0"/>
      <p:bldP spid="134147" grpId="0" animBg="1" autoUpdateAnimBg="0"/>
      <p:bldP spid="134149" grpId="0" animBg="1" autoUpdateAnimBg="0"/>
      <p:bldP spid="134154" grpId="0" animBg="1" autoUpdateAnimBg="0"/>
      <p:bldP spid="134155" grpId="0" autoUpdateAnimBg="0"/>
      <p:bldP spid="13415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D83B8419-9617-4477-86EE-5FA665B27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239000" cy="1066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de-DE" altLang="de-DE" sz="4800" u="sng"/>
              <a:t>Sie wissen nun:</a:t>
            </a:r>
            <a:endParaRPr lang="de-DE" altLang="de-DE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E701C401-E8F5-4729-B360-F083CAADD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05000"/>
            <a:ext cx="7239000" cy="2819400"/>
          </a:xfrm>
          <a:solidFill>
            <a:schemeClr val="folHlink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de-DE" sz="3200"/>
              <a:t>	Wenn dem Rettungsschwimmer </a:t>
            </a:r>
            <a:r>
              <a:rPr lang="de-DE" altLang="de-DE" sz="3200">
                <a:solidFill>
                  <a:srgbClr val="FF3300"/>
                </a:solidFill>
              </a:rPr>
              <a:t>bei der Hilfe</a:t>
            </a:r>
            <a:r>
              <a:rPr lang="de-DE" altLang="de-DE" sz="3200"/>
              <a:t> ein </a:t>
            </a:r>
            <a:r>
              <a:rPr lang="de-DE" altLang="de-DE" sz="3200" b="1">
                <a:solidFill>
                  <a:srgbClr val="FF3300"/>
                </a:solidFill>
              </a:rPr>
              <a:t>Fehler</a:t>
            </a:r>
            <a:r>
              <a:rPr lang="de-DE" altLang="de-DE" sz="3200"/>
              <a:t> unterläuft, </a:t>
            </a:r>
            <a:r>
              <a:rPr lang="de-DE" altLang="de-DE" sz="3200">
                <a:solidFill>
                  <a:srgbClr val="FF3300"/>
                </a:solidFill>
              </a:rPr>
              <a:t>bleibt </a:t>
            </a:r>
            <a:r>
              <a:rPr lang="de-DE" altLang="de-DE" sz="3200" b="1">
                <a:solidFill>
                  <a:srgbClr val="FF3300"/>
                </a:solidFill>
              </a:rPr>
              <a:t>er straffrei</a:t>
            </a:r>
            <a:r>
              <a:rPr lang="de-DE" altLang="de-DE" sz="3200"/>
              <a:t>, da er in jedem Falle seine Hilfe leistete,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de-DE" altLang="de-DE" sz="3200">
                <a:solidFill>
                  <a:srgbClr val="FF3300"/>
                </a:solidFill>
              </a:rPr>
              <a:t>	</a:t>
            </a:r>
            <a:r>
              <a:rPr lang="de-DE" altLang="de-DE" sz="3200" b="1" u="sng">
                <a:solidFill>
                  <a:srgbClr val="FF3300"/>
                </a:solidFill>
              </a:rPr>
              <a:t>um dem anderen zu helfen</a:t>
            </a:r>
            <a:r>
              <a:rPr lang="de-DE" altLang="de-DE" sz="3200" b="1" u="sng"/>
              <a:t>.</a:t>
            </a:r>
            <a:endParaRPr lang="de-DE" altLang="de-DE" sz="3200"/>
          </a:p>
        </p:txBody>
      </p:sp>
      <p:sp>
        <p:nvSpPr>
          <p:cNvPr id="138244" name="Rectangle 4">
            <a:extLst>
              <a:ext uri="{FF2B5EF4-FFF2-40B4-BE49-F238E27FC236}">
                <a16:creationId xmlns:a16="http://schemas.microsoft.com/office/drawing/2014/main" id="{EAC2C870-579E-4FDC-B092-9138DB948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05400"/>
            <a:ext cx="7239000" cy="1066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200">
                <a:latin typeface="Arial" panose="020B0604020202020204" pitchFamily="34" charset="0"/>
              </a:rPr>
              <a:t>	</a:t>
            </a:r>
            <a:r>
              <a:rPr kumimoji="0" lang="de-DE" altLang="de-DE" sz="3200">
                <a:solidFill>
                  <a:schemeClr val="bg2"/>
                </a:solidFill>
                <a:latin typeface="Arial" panose="020B0604020202020204" pitchFamily="34" charset="0"/>
              </a:rPr>
              <a:t>Es sei denn, er handelt </a:t>
            </a:r>
            <a:r>
              <a:rPr kumimoji="0" lang="de-DE" altLang="de-DE" sz="3200" b="1" u="sng">
                <a:solidFill>
                  <a:schemeClr val="bg2"/>
                </a:solidFill>
                <a:latin typeface="Arial" panose="020B0604020202020204" pitchFamily="34" charset="0"/>
              </a:rPr>
              <a:t>grob Fahrlässig</a:t>
            </a:r>
            <a:r>
              <a:rPr kumimoji="0" lang="de-DE" altLang="de-DE" sz="3200">
                <a:solidFill>
                  <a:schemeClr val="bg2"/>
                </a:solidFill>
                <a:latin typeface="Arial" panose="020B0604020202020204" pitchFamily="34" charset="0"/>
              </a:rPr>
              <a:t> oder mit </a:t>
            </a:r>
            <a:r>
              <a:rPr kumimoji="0" lang="de-DE" altLang="de-DE" sz="3200" b="1" u="sng">
                <a:solidFill>
                  <a:schemeClr val="bg2"/>
                </a:solidFill>
                <a:latin typeface="Arial" panose="020B0604020202020204" pitchFamily="34" charset="0"/>
              </a:rPr>
              <a:t>Vorsatz!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nimBg="1" autoUpdateAnimBg="0"/>
      <p:bldP spid="138243" grpId="0" animBg="1" autoUpdateAnimBg="0"/>
      <p:bldP spid="138244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30C73863-08BA-4D22-B4CA-D2C9345F7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239000" cy="1447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de-DE" altLang="de-DE" sz="4800" u="sng"/>
              <a:t>Zusammenfassung</a:t>
            </a:r>
            <a:r>
              <a:rPr lang="de-DE" altLang="de-DE"/>
              <a:t>	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1A7E43E-281F-478F-93AC-1B8AA18E1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209800"/>
            <a:ext cx="7239000" cy="4114800"/>
          </a:xfrm>
          <a:solidFill>
            <a:schemeClr val="folHlink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/>
              <a:t>Handelt der Rettungsschwimmer nach </a:t>
            </a:r>
            <a:r>
              <a:rPr lang="de-DE" altLang="de-DE" b="1" u="sng">
                <a:solidFill>
                  <a:srgbClr val="009900"/>
                </a:solidFill>
              </a:rPr>
              <a:t>bestem Wissen und Gewissen</a:t>
            </a:r>
            <a:r>
              <a:rPr lang="de-DE" altLang="de-DE"/>
              <a:t>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/>
              <a:t>und leistet er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/>
              <a:t>– seinen Fähigkeiten entsprechend-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/>
              <a:t>die ihm </a:t>
            </a:r>
            <a:r>
              <a:rPr lang="de-DE" altLang="de-DE" b="1" u="sng">
                <a:solidFill>
                  <a:srgbClr val="009900"/>
                </a:solidFill>
              </a:rPr>
              <a:t>bestmögliche Hilfe</a:t>
            </a:r>
            <a:r>
              <a:rPr lang="de-DE" altLang="de-DE"/>
              <a:t>,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/>
              <a:t>so braucht er grundsätzlich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>
                <a:solidFill>
                  <a:srgbClr val="FF3300"/>
                </a:solidFill>
              </a:rPr>
              <a:t>weder mit 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u="sng">
                <a:solidFill>
                  <a:srgbClr val="FF3300"/>
                </a:solidFill>
              </a:rPr>
              <a:t>zivil- noch strafrechtlichen Konsequenzen</a:t>
            </a:r>
            <a:r>
              <a:rPr lang="de-DE" altLang="de-DE"/>
              <a:t> zu rechnen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 animBg="1" autoUpdateAnimBg="0"/>
      <p:bldP spid="135171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534795-B362-4B08-AC4E-507C4AF85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685800"/>
            <a:ext cx="3886200" cy="2057400"/>
          </a:xfrm>
          <a:solidFill>
            <a:schemeClr val="bg1"/>
          </a:solidFill>
        </p:spPr>
        <p:txBody>
          <a:bodyPr/>
          <a:lstStyle/>
          <a:p>
            <a:r>
              <a:rPr lang="de-DE" altLang="de-DE" sz="8000">
                <a:solidFill>
                  <a:srgbClr val="FF3300"/>
                </a:solidFill>
              </a:rPr>
              <a:t>Fragen ?</a:t>
            </a:r>
          </a:p>
        </p:txBody>
      </p:sp>
      <p:pic>
        <p:nvPicPr>
          <p:cNvPr id="189443" name="Picture 3" descr="C:\Programme\Gemeinsame Dateien\Microsoft Shared\Clipart\cagcat50\BD00028_.WMF">
            <a:extLst>
              <a:ext uri="{FF2B5EF4-FFF2-40B4-BE49-F238E27FC236}">
                <a16:creationId xmlns:a16="http://schemas.microsoft.com/office/drawing/2014/main" id="{E24B27AB-CFE3-4FC2-B931-DE5893E782F0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3048000"/>
            <a:ext cx="2971800" cy="29114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BDE47811-F09D-44A9-8FAE-078A83378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3400" y="3505200"/>
            <a:ext cx="3581400" cy="1143000"/>
          </a:xfrm>
        </p:spPr>
        <p:txBody>
          <a:bodyPr/>
          <a:lstStyle/>
          <a:p>
            <a:r>
              <a:rPr lang="de-DE" altLang="de-DE" sz="8000"/>
              <a:t>Pause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F:\PFiles\MSOffice\Clipart\standard\stddir4\PH01375J.jpg">
            <a:extLst>
              <a:ext uri="{FF2B5EF4-FFF2-40B4-BE49-F238E27FC236}">
                <a16:creationId xmlns:a16="http://schemas.microsoft.com/office/drawing/2014/main" id="{824A5977-1056-4F72-80BF-11C7A664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5" name="Rectangle 3">
            <a:extLst>
              <a:ext uri="{FF2B5EF4-FFF2-40B4-BE49-F238E27FC236}">
                <a16:creationId xmlns:a16="http://schemas.microsoft.com/office/drawing/2014/main" id="{3D90D2D9-4EDE-428B-9DA6-75DEC351E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8458200" cy="2438400"/>
          </a:xfrm>
          <a:noFill/>
          <a:ln/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Sie </a:t>
            </a:r>
            <a:r>
              <a:rPr lang="de-DE" altLang="de-DE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tauchen ab und retten den Ertrinkenden</a:t>
            </a:r>
            <a:r>
              <a:rPr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durch einen Griff in dessen Haare.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sp>
        <p:nvSpPr>
          <p:cNvPr id="151556" name="Rectangle 4">
            <a:extLst>
              <a:ext uri="{FF2B5EF4-FFF2-40B4-BE49-F238E27FC236}">
                <a16:creationId xmlns:a16="http://schemas.microsoft.com/office/drawing/2014/main" id="{1893CECB-D678-4BF1-869E-D6EC28E6A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45720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Dabei reißen einige Büschel Haare aus.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	</a:t>
            </a:r>
            <a:endParaRPr kumimoji="0" lang="de-DE" altLang="de-DE" sz="32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1557" name="Rectangle 5">
            <a:extLst>
              <a:ext uri="{FF2B5EF4-FFF2-40B4-BE49-F238E27FC236}">
                <a16:creationId xmlns:a16="http://schemas.microsoft.com/office/drawing/2014/main" id="{D0674F4B-09EA-4BD0-ACC1-C8EEE3AF6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95800"/>
            <a:ext cx="833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Am Ufer stellen Sie den</a:t>
            </a:r>
            <a:r>
              <a:rPr kumimoji="0" lang="de-DE" altLang="de-DE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de-DE" altLang="de-DE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Verlust Ihres Fahrrades und der Geldbörse</a:t>
            </a:r>
            <a:r>
              <a:rPr kumimoji="0" lang="de-DE" altLang="de-DE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de-DE" altLang="de-DE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autoUpdateAnimBg="0"/>
      <p:bldP spid="151556" grpId="0" autoUpdateAnimBg="0"/>
      <p:bldP spid="151557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38B3C01-1014-4718-BFA9-B53CF856EE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3400" y="3505200"/>
            <a:ext cx="3581400" cy="1143000"/>
          </a:xfrm>
        </p:spPr>
        <p:txBody>
          <a:bodyPr/>
          <a:lstStyle/>
          <a:p>
            <a:r>
              <a:rPr lang="de-DE" altLang="de-DE" sz="8000"/>
              <a:t>Pause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FE8912E2-0CE5-4A99-AB1C-52A048D6050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95400" y="457200"/>
            <a:ext cx="6705600" cy="914400"/>
          </a:xfrm>
          <a:solidFill>
            <a:schemeClr val="bg1"/>
          </a:solidFill>
          <a:ln/>
        </p:spPr>
        <p:txBody>
          <a:bodyPr/>
          <a:lstStyle/>
          <a:p>
            <a:r>
              <a:rPr lang="de-DE" altLang="de-DE" sz="4800">
                <a:solidFill>
                  <a:srgbClr val="FF3300"/>
                </a:solidFill>
              </a:rPr>
              <a:t>Merkmale</a:t>
            </a:r>
            <a:r>
              <a:rPr lang="de-DE" altLang="de-DE" sz="4800"/>
              <a:t> zur Hilfeleistung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B1B35237-3449-4A5F-B9A0-7575D95B511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447800" y="1447800"/>
            <a:ext cx="7315200" cy="685800"/>
          </a:xfrm>
          <a:noFill/>
          <a:ln/>
        </p:spPr>
        <p:txBody>
          <a:bodyPr/>
          <a:lstStyle/>
          <a:p>
            <a:r>
              <a:rPr lang="de-DE" altLang="de-DE" sz="3200" i="1">
                <a:solidFill>
                  <a:srgbClr val="FF3300"/>
                </a:solidFill>
              </a:rPr>
              <a:t>Unglücksfall</a:t>
            </a:r>
            <a:r>
              <a:rPr lang="de-DE" altLang="de-DE" sz="3200" i="1"/>
              <a:t> </a:t>
            </a:r>
            <a:r>
              <a:rPr lang="de-DE" altLang="de-DE" sz="1800" i="1"/>
              <a:t>, </a:t>
            </a:r>
            <a:r>
              <a:rPr lang="de-DE" altLang="de-DE" sz="1800"/>
              <a:t>ist der normale Notfall, z.B. das Ertrinken</a:t>
            </a:r>
          </a:p>
        </p:txBody>
      </p:sp>
      <p:sp>
        <p:nvSpPr>
          <p:cNvPr id="141316" name="Rectangle 4">
            <a:extLst>
              <a:ext uri="{FF2B5EF4-FFF2-40B4-BE49-F238E27FC236}">
                <a16:creationId xmlns:a16="http://schemas.microsoft.com/office/drawing/2014/main" id="{CC054D6D-96C5-4DB7-AB89-F0361F39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057400"/>
            <a:ext cx="67754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kumimoji="0" lang="de-DE" altLang="de-DE" sz="2800" i="1">
                <a:latin typeface="Arial" panose="020B0604020202020204" pitchFamily="34" charset="0"/>
              </a:rPr>
              <a:t>Gemeine Gefahr,</a:t>
            </a: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ist ein akuter Notfall, z.B. Katastrophe</a:t>
            </a:r>
          </a:p>
        </p:txBody>
      </p:sp>
      <p:sp>
        <p:nvSpPr>
          <p:cNvPr id="141317" name="Rectangle 5">
            <a:extLst>
              <a:ext uri="{FF2B5EF4-FFF2-40B4-BE49-F238E27FC236}">
                <a16:creationId xmlns:a16="http://schemas.microsoft.com/office/drawing/2014/main" id="{088BB315-30F9-443F-A3EC-9E68F995D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590800"/>
            <a:ext cx="5448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kumimoji="0" lang="de-DE" altLang="de-DE" sz="2800" i="1">
                <a:latin typeface="Arial" panose="020B0604020202020204" pitchFamily="34" charset="0"/>
              </a:rPr>
              <a:t>Not</a:t>
            </a: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schlimmer Allgemeinzustand, z.B. Hungersnot</a:t>
            </a:r>
          </a:p>
        </p:txBody>
      </p:sp>
      <p:sp>
        <p:nvSpPr>
          <p:cNvPr id="141318" name="Rectangle 6">
            <a:extLst>
              <a:ext uri="{FF2B5EF4-FFF2-40B4-BE49-F238E27FC236}">
                <a16:creationId xmlns:a16="http://schemas.microsoft.com/office/drawing/2014/main" id="{723FB767-D44A-4A89-979A-A4537BBAC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190875"/>
            <a:ext cx="61722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  obwohl dies </a:t>
            </a:r>
            <a:r>
              <a:rPr kumimoji="0" lang="de-DE" altLang="de-DE" sz="2800" i="1">
                <a:latin typeface="Arial" panose="020B0604020202020204" pitchFamily="34" charset="0"/>
              </a:rPr>
              <a:t>erforderlich</a:t>
            </a: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      nur durch Hilfeleistung kann der Notfall abgewendet werden</a:t>
            </a:r>
            <a:endParaRPr kumimoji="0" lang="de-DE" altLang="de-DE" sz="28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1319" name="Rectangle 7">
            <a:extLst>
              <a:ext uri="{FF2B5EF4-FFF2-40B4-BE49-F238E27FC236}">
                <a16:creationId xmlns:a16="http://schemas.microsoft.com/office/drawing/2014/main" id="{CB8B5386-4934-4E3B-9470-87671F6E0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962400"/>
            <a:ext cx="6691313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  den Umständen nach </a:t>
            </a:r>
            <a:r>
              <a:rPr kumimoji="0" lang="de-DE" altLang="de-DE" sz="2800" i="1">
                <a:latin typeface="Arial" panose="020B0604020202020204" pitchFamily="34" charset="0"/>
              </a:rPr>
              <a:t>zuzumuten</a:t>
            </a: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      der ausgebildete Rettungsschwimmer kann dem Ertrinkenden helfen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endParaRPr kumimoji="0" lang="de-DE" altLang="de-DE" sz="28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1320" name="Rectangle 8">
            <a:extLst>
              <a:ext uri="{FF2B5EF4-FFF2-40B4-BE49-F238E27FC236}">
                <a16:creationId xmlns:a16="http://schemas.microsoft.com/office/drawing/2014/main" id="{3FED69BB-B83B-4B2E-A9C5-02F7C7DD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724400"/>
            <a:ext cx="593566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  ohne erhebliche </a:t>
            </a:r>
            <a:r>
              <a:rPr kumimoji="0" lang="de-DE" altLang="de-DE" sz="2800" i="1">
                <a:latin typeface="Arial" panose="020B0604020202020204" pitchFamily="34" charset="0"/>
              </a:rPr>
              <a:t>eigene Gefahr</a:t>
            </a: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      Der RS weiß wie er sich dem Ertrinkenden gefahrlos nähert!</a:t>
            </a:r>
            <a:endParaRPr kumimoji="0" lang="de-DE" altLang="de-DE" sz="28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1321" name="Rectangle 9">
            <a:extLst>
              <a:ext uri="{FF2B5EF4-FFF2-40B4-BE49-F238E27FC236}">
                <a16:creationId xmlns:a16="http://schemas.microsoft.com/office/drawing/2014/main" id="{5C297722-A409-445B-B402-349290360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486400"/>
            <a:ext cx="6840538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  ohne Verletzung </a:t>
            </a:r>
            <a:r>
              <a:rPr kumimoji="0" lang="de-DE" altLang="de-DE" sz="2800" i="1">
                <a:latin typeface="Arial" panose="020B0604020202020204" pitchFamily="34" charset="0"/>
              </a:rPr>
              <a:t>anderer Pflichten</a:t>
            </a:r>
            <a:r>
              <a:rPr kumimoji="0" lang="de-DE" altLang="de-DE" sz="2800" i="1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      Aufsichtspflicht über minderjährige Kinder bei Gefahr geht vor Rettung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animBg="1" autoUpdateAnimBg="0"/>
      <p:bldP spid="141315" grpId="0" build="p" autoUpdateAnimBg="0"/>
      <p:bldP spid="141316" grpId="0" autoUpdateAnimBg="0"/>
      <p:bldP spid="141317" grpId="0" autoUpdateAnimBg="0"/>
      <p:bldP spid="141318" grpId="0" autoUpdateAnimBg="0"/>
      <p:bldP spid="141319" grpId="0" autoUpdateAnimBg="0"/>
      <p:bldP spid="141320" grpId="0" autoUpdateAnimBg="0"/>
      <p:bldP spid="141321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3DA2B38F-4ADD-419B-A723-A9152B9A5E4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457200"/>
            <a:ext cx="7010400" cy="1066800"/>
          </a:xfrm>
          <a:ln>
            <a:solidFill>
              <a:srgbClr val="003399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altLang="de-DE" sz="4800" b="1" u="sng">
                <a:solidFill>
                  <a:srgbClr val="003399"/>
                </a:solidFill>
              </a:rPr>
              <a:t>Sie haben nun erkannt: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1F7F9F71-DCBA-462C-AF9A-6307F625D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76400"/>
            <a:ext cx="8382000" cy="13112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Maßnahmen zur Hilfeleistung können </a:t>
            </a:r>
            <a:r>
              <a:rPr kumimoji="0" lang="de-DE" altLang="de-DE" sz="4000">
                <a:solidFill>
                  <a:schemeClr val="bg1"/>
                </a:solidFill>
                <a:latin typeface="Arial" panose="020B0604020202020204" pitchFamily="34" charset="0"/>
              </a:rPr>
              <a:t>strafrechtlich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relevant sein.</a:t>
            </a:r>
          </a:p>
        </p:txBody>
      </p:sp>
      <p:sp>
        <p:nvSpPr>
          <p:cNvPr id="148484" name="Rectangle 4">
            <a:extLst>
              <a:ext uri="{FF2B5EF4-FFF2-40B4-BE49-F238E27FC236}">
                <a16:creationId xmlns:a16="http://schemas.microsoft.com/office/drawing/2014/main" id="{CC56C349-6CB7-472C-99E8-7963AC8F5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24200"/>
            <a:ext cx="71628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Clr>
                <a:srgbClr val="66FF33"/>
              </a:buClr>
              <a:buFont typeface="Wingdings" panose="05000000000000000000" pitchFamily="2" charset="2"/>
              <a:buChar char="ü"/>
            </a:pPr>
            <a:r>
              <a:rPr kumimoji="0" lang="de-DE" altLang="de-DE" sz="3200">
                <a:latin typeface="Arial" panose="020B0604020202020204" pitchFamily="34" charset="0"/>
              </a:rPr>
              <a:t>Sittliche und rechtliche</a:t>
            </a: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Pflicht </a:t>
            </a:r>
          </a:p>
          <a:p>
            <a:pPr algn="l">
              <a:buFont typeface="Wingdings" panose="05000000000000000000" pitchFamily="2" charset="2"/>
              <a:buNone/>
            </a:pP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  zur Hilfeleistung </a:t>
            </a:r>
          </a:p>
        </p:txBody>
      </p:sp>
      <p:sp>
        <p:nvSpPr>
          <p:cNvPr id="148485" name="Rectangle 5">
            <a:extLst>
              <a:ext uri="{FF2B5EF4-FFF2-40B4-BE49-F238E27FC236}">
                <a16:creationId xmlns:a16="http://schemas.microsoft.com/office/drawing/2014/main" id="{3BDA1A77-2A4A-4D73-956E-B2970BEEF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343400"/>
            <a:ext cx="71628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Clr>
                <a:srgbClr val="66FF33"/>
              </a:buClr>
              <a:buFont typeface="Wingdings" panose="05000000000000000000" pitchFamily="2" charset="2"/>
              <a:buChar char="ü"/>
            </a:pPr>
            <a:r>
              <a:rPr kumimoji="0" lang="de-DE" altLang="de-DE" sz="3200">
                <a:latin typeface="Arial" panose="020B0604020202020204" pitchFamily="34" charset="0"/>
              </a:rPr>
              <a:t>Mögliche Körperverletzungen</a:t>
            </a:r>
          </a:p>
          <a:p>
            <a:pPr algn="l">
              <a:buFont typeface="Wingdings" panose="05000000000000000000" pitchFamily="2" charset="2"/>
              <a:buNone/>
            </a:pPr>
            <a:r>
              <a:rPr kumimoji="0" lang="de-DE" altLang="de-DE" sz="3200">
                <a:solidFill>
                  <a:schemeClr val="tx2"/>
                </a:solidFill>
                <a:latin typeface="Arial" panose="020B0604020202020204" pitchFamily="34" charset="0"/>
              </a:rPr>
              <a:t>   </a:t>
            </a:r>
            <a:r>
              <a:rPr kumimoji="0" lang="de-DE" altLang="de-DE" sz="3200">
                <a:solidFill>
                  <a:schemeClr val="bg2"/>
                </a:solidFill>
                <a:latin typeface="Arial" panose="020B0604020202020204" pitchFamily="34" charset="0"/>
              </a:rPr>
              <a:t>bei der Wasserrettung</a:t>
            </a:r>
          </a:p>
        </p:txBody>
      </p:sp>
      <p:sp>
        <p:nvSpPr>
          <p:cNvPr id="148486" name="Rectangle 6">
            <a:extLst>
              <a:ext uri="{FF2B5EF4-FFF2-40B4-BE49-F238E27FC236}">
                <a16:creationId xmlns:a16="http://schemas.microsoft.com/office/drawing/2014/main" id="{5EA84B40-F619-4F6A-A5FE-C524719E2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562600"/>
            <a:ext cx="715645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rgbClr val="66FF33"/>
              </a:buClr>
              <a:buFont typeface="Wingdings" panose="05000000000000000000" pitchFamily="2" charset="2"/>
              <a:buChar char="ü"/>
            </a:pPr>
            <a:r>
              <a:rPr kumimoji="0" lang="de-DE" altLang="de-DE" sz="3200">
                <a:latin typeface="Arial" panose="020B0604020202020204" pitchFamily="34" charset="0"/>
              </a:rPr>
              <a:t>Bestrafung gem.§§ 222, 223 ff. StGB</a:t>
            </a:r>
          </a:p>
        </p:txBody>
      </p:sp>
      <p:sp>
        <p:nvSpPr>
          <p:cNvPr id="148487" name="Rectangle 7">
            <a:extLst>
              <a:ext uri="{FF2B5EF4-FFF2-40B4-BE49-F238E27FC236}">
                <a16:creationId xmlns:a16="http://schemas.microsoft.com/office/drawing/2014/main" id="{6FFBFAB4-9DD6-4C55-9A96-CE943085A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657600"/>
            <a:ext cx="1600200" cy="7016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4000">
                <a:solidFill>
                  <a:srgbClr val="66FF33"/>
                </a:solidFill>
                <a:latin typeface="Arial" panose="020B0604020202020204" pitchFamily="34" charset="0"/>
              </a:rPr>
              <a:t>super!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48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 animBg="1" autoUpdateAnimBg="0"/>
      <p:bldP spid="148483" grpId="0" animBg="1" autoUpdateAnimBg="0"/>
      <p:bldP spid="148484" grpId="0" animBg="1" autoUpdateAnimBg="0"/>
      <p:bldP spid="148485" grpId="0" animBg="1" autoUpdateAnimBg="0"/>
      <p:bldP spid="148486" grpId="0" animBg="1" autoUpdateAnimBg="0"/>
      <p:bldP spid="148487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A544EC4C-0BC0-423B-8896-7264F1FD104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solidFill>
            <a:schemeClr val="bg1"/>
          </a:solidFill>
          <a:ln/>
        </p:spPr>
        <p:txBody>
          <a:bodyPr/>
          <a:lstStyle/>
          <a:p>
            <a:r>
              <a:rPr lang="de-DE" altLang="de-DE" sz="4800">
                <a:solidFill>
                  <a:srgbClr val="FF3300"/>
                </a:solidFill>
              </a:rPr>
              <a:t>Tatbestandsmerkmale</a:t>
            </a:r>
            <a:r>
              <a:rPr lang="de-DE" altLang="de-DE" sz="4800"/>
              <a:t> zur Notwehr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CD7C21F-F374-4AF6-A0CD-15FEBC8BD7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676400" y="1295400"/>
            <a:ext cx="6096000" cy="533400"/>
          </a:xfrm>
          <a:noFill/>
          <a:ln/>
        </p:spPr>
        <p:txBody>
          <a:bodyPr/>
          <a:lstStyle/>
          <a:p>
            <a:r>
              <a:rPr lang="de-DE" altLang="de-DE"/>
              <a:t>Verteidigung</a:t>
            </a:r>
            <a:endParaRPr lang="de-DE" altLang="de-DE" sz="1800"/>
          </a:p>
        </p:txBody>
      </p:sp>
      <p:sp>
        <p:nvSpPr>
          <p:cNvPr id="153604" name="Rectangle 4">
            <a:extLst>
              <a:ext uri="{FF2B5EF4-FFF2-40B4-BE49-F238E27FC236}">
                <a16:creationId xmlns:a16="http://schemas.microsoft.com/office/drawing/2014/main" id="{34D5086B-0615-40BF-808A-EBB1A870D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752600"/>
            <a:ext cx="3165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Es muss ein Angriff vorausgehen</a:t>
            </a:r>
          </a:p>
        </p:txBody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8D1EDDA9-6AA7-4F5D-97B8-5882696A5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133600"/>
            <a:ext cx="3454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die erforderlich ist,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7F9406D3-ED92-4F29-92A8-AE72855CC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90800"/>
            <a:ext cx="51085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Nur durch Notwehr kann der </a:t>
            </a:r>
            <a:r>
              <a:rPr kumimoji="0" lang="de-DE" altLang="de-DE" sz="1600">
                <a:latin typeface="Arial" panose="020B0604020202020204" pitchFamily="34" charset="0"/>
              </a:rPr>
              <a:t>Angriff abgewehrt</a:t>
            </a: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 werden</a:t>
            </a:r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72ED1DA0-76DE-4BC2-9F87-3885A4C9F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895600"/>
            <a:ext cx="4448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um einen gegenwärtigen</a:t>
            </a:r>
          </a:p>
        </p:txBody>
      </p:sp>
      <p:sp>
        <p:nvSpPr>
          <p:cNvPr id="153608" name="Rectangle 8">
            <a:extLst>
              <a:ext uri="{FF2B5EF4-FFF2-40B4-BE49-F238E27FC236}">
                <a16:creationId xmlns:a16="http://schemas.microsoft.com/office/drawing/2014/main" id="{B96000A5-398A-4D99-8228-6FFB8ED03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352800"/>
            <a:ext cx="5245100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Der Angriff muss </a:t>
            </a:r>
            <a:r>
              <a:rPr kumimoji="0" lang="de-DE" altLang="de-DE" sz="1600">
                <a:latin typeface="Arial" panose="020B0604020202020204" pitchFamily="34" charset="0"/>
              </a:rPr>
              <a:t>zum Zeitpunkt</a:t>
            </a: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 der Notwehr geschehen</a:t>
            </a:r>
          </a:p>
        </p:txBody>
      </p:sp>
      <p:sp>
        <p:nvSpPr>
          <p:cNvPr id="153609" name="Rectangle 9">
            <a:extLst>
              <a:ext uri="{FF2B5EF4-FFF2-40B4-BE49-F238E27FC236}">
                <a16:creationId xmlns:a16="http://schemas.microsoft.com/office/drawing/2014/main" id="{E56AE9B5-3AA0-4AA2-A01E-BE4FFA6C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733800"/>
            <a:ext cx="39687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rechtswidrigen Angriff</a:t>
            </a:r>
          </a:p>
        </p:txBody>
      </p:sp>
      <p:sp>
        <p:nvSpPr>
          <p:cNvPr id="153610" name="Rectangle 10">
            <a:extLst>
              <a:ext uri="{FF2B5EF4-FFF2-40B4-BE49-F238E27FC236}">
                <a16:creationId xmlns:a16="http://schemas.microsoft.com/office/drawing/2014/main" id="{D65B95D6-6C74-444C-9CB5-F4250057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191000"/>
            <a:ext cx="5510213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solidFill>
                  <a:schemeClr val="tx1"/>
                </a:solidFill>
                <a:latin typeface="Arial" panose="020B0604020202020204" pitchFamily="34" charset="0"/>
              </a:rPr>
              <a:t>ein Angriff bei oder gegen eine Hilfeleistung ist rechtswidrig</a:t>
            </a:r>
          </a:p>
        </p:txBody>
      </p:sp>
      <p:sp>
        <p:nvSpPr>
          <p:cNvPr id="153611" name="Rectangle 11">
            <a:extLst>
              <a:ext uri="{FF2B5EF4-FFF2-40B4-BE49-F238E27FC236}">
                <a16:creationId xmlns:a16="http://schemas.microsoft.com/office/drawing/2014/main" id="{C978A84B-EDEF-4536-A9A8-B53CD6EC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495800"/>
            <a:ext cx="51403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von sich oder einem anderen</a:t>
            </a:r>
          </a:p>
        </p:txBody>
      </p:sp>
      <p:sp>
        <p:nvSpPr>
          <p:cNvPr id="153612" name="Rectangle 12">
            <a:extLst>
              <a:ext uri="{FF2B5EF4-FFF2-40B4-BE49-F238E27FC236}">
                <a16:creationId xmlns:a16="http://schemas.microsoft.com/office/drawing/2014/main" id="{9E3D9687-946B-4803-A530-A2F434F8A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953000"/>
            <a:ext cx="6146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latin typeface="Arial" panose="020B0604020202020204" pitchFamily="34" charset="0"/>
              </a:rPr>
              <a:t>Der Wasserretter darf sich nicht nur gegen einen Angriff auf sich, sondern auch gegen einen Angriff auf Dritte wehren</a:t>
            </a:r>
          </a:p>
        </p:txBody>
      </p:sp>
      <p:sp>
        <p:nvSpPr>
          <p:cNvPr id="153613" name="Rectangle 13">
            <a:extLst>
              <a:ext uri="{FF2B5EF4-FFF2-40B4-BE49-F238E27FC236}">
                <a16:creationId xmlns:a16="http://schemas.microsoft.com/office/drawing/2014/main" id="{2E8B3B20-9069-421A-AF9C-056FE0F5A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486400"/>
            <a:ext cx="24860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abzuwehren</a:t>
            </a:r>
          </a:p>
        </p:txBody>
      </p:sp>
      <p:sp>
        <p:nvSpPr>
          <p:cNvPr id="153614" name="Rectangle 14">
            <a:extLst>
              <a:ext uri="{FF2B5EF4-FFF2-40B4-BE49-F238E27FC236}">
                <a16:creationId xmlns:a16="http://schemas.microsoft.com/office/drawing/2014/main" id="{85D4CED5-F228-4A96-87C3-E9C03E66D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867400"/>
            <a:ext cx="3902075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1600">
                <a:latin typeface="Arial" panose="020B0604020202020204" pitchFamily="34" charset="0"/>
              </a:rPr>
              <a:t>Es darf nur der Angriff abgewehrt werden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5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 animBg="1" autoUpdateAnimBg="0"/>
      <p:bldP spid="153603" grpId="0" build="p" autoUpdateAnimBg="0"/>
      <p:bldP spid="153604" grpId="0" autoUpdateAnimBg="0"/>
      <p:bldP spid="153605" grpId="0" autoUpdateAnimBg="0"/>
      <p:bldP spid="153606" grpId="0" autoUpdateAnimBg="0"/>
      <p:bldP spid="153607" grpId="0" autoUpdateAnimBg="0"/>
      <p:bldP spid="153608" grpId="0" autoUpdateAnimBg="0"/>
      <p:bldP spid="153609" grpId="0" autoUpdateAnimBg="0"/>
      <p:bldP spid="153610" grpId="0" autoUpdateAnimBg="0"/>
      <p:bldP spid="153611" grpId="0" autoUpdateAnimBg="0"/>
      <p:bldP spid="153612" grpId="0" autoUpdateAnimBg="0"/>
      <p:bldP spid="153613" grpId="0" autoUpdateAnimBg="0"/>
      <p:bldP spid="15361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03F01BD8-04D3-4DDF-AF28-99E7CFFC5FA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990600" y="2514600"/>
            <a:ext cx="6781800" cy="2133600"/>
          </a:xfrm>
          <a:solidFill>
            <a:schemeClr val="bg1"/>
          </a:solidFill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/>
              <a:t>    Gelegentlich müssen </a:t>
            </a:r>
            <a:r>
              <a:rPr lang="de-DE" altLang="de-DE">
                <a:solidFill>
                  <a:srgbClr val="FF3300"/>
                </a:solidFill>
              </a:rPr>
              <a:t>bei der Rettung</a:t>
            </a:r>
            <a:r>
              <a:rPr lang="de-DE" altLang="de-DE"/>
              <a:t> von Ertrinkenden  </a:t>
            </a:r>
            <a:r>
              <a:rPr lang="de-DE" altLang="de-DE">
                <a:solidFill>
                  <a:srgbClr val="FF3300"/>
                </a:solidFill>
              </a:rPr>
              <a:t>Sachen beschädigt oder zerstört werden</a:t>
            </a:r>
            <a:r>
              <a:rPr lang="de-DE" altLang="de-DE"/>
              <a:t>, um die Hilfeleistung </a:t>
            </a:r>
            <a:r>
              <a:rPr lang="de-DE" altLang="de-DE">
                <a:solidFill>
                  <a:srgbClr val="FF3300"/>
                </a:solidFill>
              </a:rPr>
              <a:t>erfolgreich durchzuführen</a:t>
            </a:r>
            <a:r>
              <a:rPr lang="de-DE" altLang="de-DE"/>
              <a:t>.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9132002C-9B7F-425E-9EDF-70EAEF887B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609600"/>
            <a:ext cx="4114800" cy="1143000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ctr"/>
            <a:r>
              <a:rPr lang="de-DE" altLang="de-DE" sz="4800">
                <a:solidFill>
                  <a:srgbClr val="FF3300"/>
                </a:solidFill>
              </a:rPr>
              <a:t>4. Notstand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 animBg="1" autoUpdateAnimBg="0"/>
      <p:bldP spid="157699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6FE83876-AEFA-43A7-8271-F3901B74A14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609600" y="762000"/>
            <a:ext cx="7924800" cy="1905000"/>
          </a:xfrm>
          <a:solidFill>
            <a:schemeClr val="bg1"/>
          </a:solidFill>
          <a:ln/>
        </p:spPr>
        <p:txBody>
          <a:bodyPr/>
          <a:lstStyle/>
          <a:p>
            <a:pPr algn="ctr"/>
            <a:r>
              <a:rPr lang="de-DE" altLang="de-DE" sz="4800">
                <a:solidFill>
                  <a:srgbClr val="FF3300"/>
                </a:solidFill>
              </a:rPr>
              <a:t>Zivilrechtliche Ansprüche</a:t>
            </a:r>
            <a:r>
              <a:rPr lang="de-DE" altLang="de-DE" sz="4800"/>
              <a:t> beim</a:t>
            </a:r>
            <a:br>
              <a:rPr lang="de-DE" altLang="de-DE" sz="4800"/>
            </a:br>
            <a:br>
              <a:rPr lang="de-DE" altLang="de-DE" sz="4800"/>
            </a:br>
            <a:r>
              <a:rPr lang="de-DE" altLang="de-DE" sz="4800"/>
              <a:t> Notstand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5B28B42B-8F4A-48FD-99D8-FA7F82BEE91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590800" y="3429000"/>
            <a:ext cx="6096000" cy="609600"/>
          </a:xfrm>
          <a:noFill/>
          <a:ln/>
        </p:spPr>
        <p:txBody>
          <a:bodyPr/>
          <a:lstStyle/>
          <a:p>
            <a:r>
              <a:rPr lang="de-DE" altLang="de-DE" sz="3200"/>
              <a:t> Gegen Dritte</a:t>
            </a:r>
          </a:p>
        </p:txBody>
      </p:sp>
      <p:sp>
        <p:nvSpPr>
          <p:cNvPr id="159748" name="Rectangle 4">
            <a:extLst>
              <a:ext uri="{FF2B5EF4-FFF2-40B4-BE49-F238E27FC236}">
                <a16:creationId xmlns:a16="http://schemas.microsoft.com/office/drawing/2014/main" id="{25D977D2-3E8A-4E10-B6B9-8D8A224D8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217988"/>
            <a:ext cx="3819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 Gegen den Retter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 autoUpdateAnimBg="0"/>
      <p:bldP spid="159747" grpId="0" build="p" autoUpdateAnimBg="0"/>
      <p:bldP spid="159748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B3CFB512-F907-4191-AA9D-B0802EB063D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676400" y="381000"/>
            <a:ext cx="5562600" cy="914400"/>
          </a:xfrm>
          <a:solidFill>
            <a:schemeClr val="folHlink"/>
          </a:solidFill>
          <a:ln/>
        </p:spPr>
        <p:txBody>
          <a:bodyPr/>
          <a:lstStyle/>
          <a:p>
            <a:r>
              <a:rPr lang="de-DE" altLang="de-DE" sz="4400"/>
              <a:t>Ansprüche gegen Dritte:</a:t>
            </a:r>
            <a:endParaRPr lang="de-DE" altLang="de-DE" sz="4400">
              <a:solidFill>
                <a:srgbClr val="FF3300"/>
              </a:solidFill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6771839-3773-4A7B-9C47-EDE60FF73B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371600" y="2362200"/>
            <a:ext cx="6629400" cy="3733800"/>
          </a:xfrm>
          <a:solidFill>
            <a:schemeClr val="bg1"/>
          </a:solidFill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/>
              <a:t>   Der </a:t>
            </a:r>
            <a:r>
              <a:rPr lang="de-DE" altLang="de-DE">
                <a:solidFill>
                  <a:srgbClr val="FF3300"/>
                </a:solidFill>
              </a:rPr>
              <a:t>Eigentümer</a:t>
            </a:r>
            <a:r>
              <a:rPr lang="de-DE" altLang="de-DE"/>
              <a:t> einer Sache ist </a:t>
            </a:r>
            <a:r>
              <a:rPr lang="de-DE" altLang="de-DE">
                <a:solidFill>
                  <a:srgbClr val="FF3300"/>
                </a:solidFill>
              </a:rPr>
              <a:t>nicht berechtigt</a:t>
            </a:r>
            <a:r>
              <a:rPr lang="de-DE" altLang="de-DE"/>
              <a:t>, die </a:t>
            </a:r>
            <a:r>
              <a:rPr lang="de-DE" altLang="de-DE">
                <a:solidFill>
                  <a:srgbClr val="FF3300"/>
                </a:solidFill>
              </a:rPr>
              <a:t>Einwirkung</a:t>
            </a:r>
            <a:r>
              <a:rPr lang="de-DE" altLang="de-DE"/>
              <a:t> eines anderen auf die Sache </a:t>
            </a:r>
            <a:r>
              <a:rPr lang="de-DE" altLang="de-DE">
                <a:solidFill>
                  <a:srgbClr val="FF3300"/>
                </a:solidFill>
              </a:rPr>
              <a:t>zu verbieten</a:t>
            </a:r>
            <a:r>
              <a:rPr lang="de-DE" altLang="de-DE"/>
              <a:t>, </a:t>
            </a:r>
            <a:r>
              <a:rPr lang="de-DE" altLang="de-DE">
                <a:solidFill>
                  <a:srgbClr val="FF3300"/>
                </a:solidFill>
              </a:rPr>
              <a:t>wenn</a:t>
            </a:r>
            <a:r>
              <a:rPr lang="de-DE" altLang="de-DE"/>
              <a:t> dies </a:t>
            </a:r>
            <a:r>
              <a:rPr lang="de-DE" altLang="de-DE">
                <a:solidFill>
                  <a:srgbClr val="FF3300"/>
                </a:solidFill>
              </a:rPr>
              <a:t>zur Abwehr</a:t>
            </a:r>
            <a:r>
              <a:rPr lang="de-DE" altLang="de-DE"/>
              <a:t> einer </a:t>
            </a:r>
            <a:r>
              <a:rPr lang="de-DE" altLang="de-DE">
                <a:solidFill>
                  <a:srgbClr val="FF3300"/>
                </a:solidFill>
              </a:rPr>
              <a:t>gegenwärtigen Gefahr</a:t>
            </a:r>
            <a:r>
              <a:rPr lang="de-DE" altLang="de-DE"/>
              <a:t> notwendig und der drohende Schaden gegenüber dem aus der Einwirkung entstehenden Schaden unverhältnismäßig groß ist.</a:t>
            </a:r>
          </a:p>
        </p:txBody>
      </p:sp>
      <p:sp>
        <p:nvSpPr>
          <p:cNvPr id="161796" name="Rectangle 4">
            <a:extLst>
              <a:ext uri="{FF2B5EF4-FFF2-40B4-BE49-F238E27FC236}">
                <a16:creationId xmlns:a16="http://schemas.microsoft.com/office/drawing/2014/main" id="{99439D3A-22A6-4577-9B2A-83A57991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219200"/>
            <a:ext cx="45894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de-DE" altLang="de-DE" b="1">
                <a:latin typeface="Arial Narrow" panose="020B0606020202030204" pitchFamily="34" charset="0"/>
              </a:rPr>
              <a:t>Notstand § 904 BGB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animBg="1" autoUpdateAnimBg="0"/>
      <p:bldP spid="161795" grpId="0" animBg="1" autoUpdateAnimBg="0"/>
      <p:bldP spid="161796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F02A10B1-D9B5-48A9-A95D-4BD7DDD94EE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19200" y="381000"/>
            <a:ext cx="7239000" cy="990600"/>
          </a:xfrm>
          <a:solidFill>
            <a:schemeClr val="folHlink"/>
          </a:solidFill>
          <a:ln/>
        </p:spPr>
        <p:txBody>
          <a:bodyPr/>
          <a:lstStyle/>
          <a:p>
            <a:r>
              <a:rPr lang="de-DE" altLang="de-DE" sz="4800"/>
              <a:t>Ansprüche gegen den Retter:</a:t>
            </a:r>
            <a:endParaRPr lang="de-DE" altLang="de-DE" sz="4800">
              <a:solidFill>
                <a:srgbClr val="FF3300"/>
              </a:solidFill>
            </a:endParaRP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B088F6DA-BA46-4259-BE74-798D0188866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676400" y="2438400"/>
            <a:ext cx="6629400" cy="3733800"/>
          </a:xfrm>
          <a:solidFill>
            <a:schemeClr val="bg1"/>
          </a:solidFill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/>
              <a:t>    </a:t>
            </a:r>
            <a:r>
              <a:rPr lang="de-DE" altLang="de-DE">
                <a:solidFill>
                  <a:srgbClr val="FF3300"/>
                </a:solidFill>
              </a:rPr>
              <a:t>Wer eine fremde Sache beschädigt oder zerstört</a:t>
            </a:r>
            <a:r>
              <a:rPr lang="de-DE" altLang="de-DE"/>
              <a:t>, um eine durch sie </a:t>
            </a:r>
            <a:r>
              <a:rPr lang="de-DE" altLang="de-DE">
                <a:solidFill>
                  <a:srgbClr val="FF3300"/>
                </a:solidFill>
              </a:rPr>
              <a:t>drohende Gefahr von sich</a:t>
            </a:r>
            <a:r>
              <a:rPr lang="de-DE" altLang="de-DE"/>
              <a:t> oder einem </a:t>
            </a:r>
            <a:r>
              <a:rPr lang="de-DE" altLang="de-DE">
                <a:solidFill>
                  <a:srgbClr val="FF3300"/>
                </a:solidFill>
              </a:rPr>
              <a:t>anderen abzuwenden</a:t>
            </a:r>
            <a:r>
              <a:rPr lang="de-DE" altLang="de-DE"/>
              <a:t>, </a:t>
            </a:r>
            <a:r>
              <a:rPr lang="de-DE" altLang="de-DE">
                <a:solidFill>
                  <a:srgbClr val="FF3300"/>
                </a:solidFill>
              </a:rPr>
              <a:t>handelt nicht widerrechtlich</a:t>
            </a:r>
            <a:r>
              <a:rPr lang="de-DE" altLang="de-DE"/>
              <a:t>, wenn die Beschädigung oder die </a:t>
            </a:r>
            <a:r>
              <a:rPr lang="de-DE" altLang="de-DE">
                <a:solidFill>
                  <a:srgbClr val="FF3300"/>
                </a:solidFill>
              </a:rPr>
              <a:t>Zerstörung erforderlich ist</a:t>
            </a:r>
            <a:r>
              <a:rPr lang="de-DE" altLang="de-DE"/>
              <a:t> und der </a:t>
            </a:r>
            <a:r>
              <a:rPr lang="de-DE" altLang="de-DE">
                <a:solidFill>
                  <a:srgbClr val="FF3300"/>
                </a:solidFill>
              </a:rPr>
              <a:t>Schaden nicht außer Verhältnis</a:t>
            </a:r>
            <a:r>
              <a:rPr lang="de-DE" altLang="de-DE"/>
              <a:t> zu der </a:t>
            </a:r>
            <a:r>
              <a:rPr lang="de-DE" altLang="de-DE">
                <a:solidFill>
                  <a:srgbClr val="FF3300"/>
                </a:solidFill>
              </a:rPr>
              <a:t>Gefahr</a:t>
            </a:r>
            <a:r>
              <a:rPr lang="de-DE" altLang="de-DE"/>
              <a:t> steht.</a:t>
            </a:r>
          </a:p>
        </p:txBody>
      </p:sp>
      <p:sp>
        <p:nvSpPr>
          <p:cNvPr id="163844" name="Rectangle 4">
            <a:extLst>
              <a:ext uri="{FF2B5EF4-FFF2-40B4-BE49-F238E27FC236}">
                <a16:creationId xmlns:a16="http://schemas.microsoft.com/office/drawing/2014/main" id="{1F5DCAF9-6086-4EBB-9DA3-2D469E0E0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295400"/>
            <a:ext cx="49879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de-DE" altLang="de-DE" sz="4800" b="1">
                <a:latin typeface="Arial Narrow" panose="020B0606020202030204" pitchFamily="34" charset="0"/>
              </a:rPr>
              <a:t>Notstand § 228 BGB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animBg="1" autoUpdateAnimBg="0"/>
      <p:bldP spid="163843" grpId="0" animBg="1" autoUpdateAnimBg="0"/>
      <p:bldP spid="163844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CD166B66-0523-4A74-AF34-140CC783CE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66800" y="457200"/>
            <a:ext cx="7010400" cy="1066800"/>
          </a:xfrm>
          <a:ln>
            <a:solidFill>
              <a:srgbClr val="003399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altLang="de-DE" sz="4800" b="1" u="sng">
                <a:solidFill>
                  <a:srgbClr val="003399"/>
                </a:solidFill>
              </a:rPr>
              <a:t>Sie wissen jetzt: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C21A4142-9F7B-4B05-9EA4-90A91607B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057400"/>
            <a:ext cx="8382000" cy="3759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Die </a:t>
            </a:r>
            <a:r>
              <a:rPr kumimoji="0" lang="de-DE" altLang="de-DE" sz="4000">
                <a:solidFill>
                  <a:schemeClr val="accent1"/>
                </a:solidFill>
                <a:latin typeface="Arial" panose="020B0604020202020204" pitchFamily="34" charset="0"/>
              </a:rPr>
              <a:t>Beschädigung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oder </a:t>
            </a:r>
            <a:r>
              <a:rPr kumimoji="0" lang="de-DE" altLang="de-DE" sz="4000">
                <a:solidFill>
                  <a:schemeClr val="accent1"/>
                </a:solidFill>
                <a:latin typeface="Arial" panose="020B0604020202020204" pitchFamily="34" charset="0"/>
              </a:rPr>
              <a:t>Zerstörung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de-DE" sz="4000">
                <a:solidFill>
                  <a:schemeClr val="accent1"/>
                </a:solidFill>
                <a:latin typeface="Arial" panose="020B0604020202020204" pitchFamily="34" charset="0"/>
              </a:rPr>
              <a:t>einer Sache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ist </a:t>
            </a:r>
          </a:p>
          <a:p>
            <a:r>
              <a:rPr kumimoji="0" lang="de-DE" altLang="de-DE" sz="4000" u="sng">
                <a:solidFill>
                  <a:schemeClr val="bg1"/>
                </a:solidFill>
                <a:latin typeface="Arial" panose="020B0604020202020204" pitchFamily="34" charset="0"/>
              </a:rPr>
              <a:t>keine widerrechtliche Handlung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des Retters, </a:t>
            </a:r>
            <a:r>
              <a:rPr kumimoji="0" lang="de-DE" altLang="de-DE" sz="4000">
                <a:solidFill>
                  <a:schemeClr val="bg1"/>
                </a:solidFill>
                <a:latin typeface="Arial" panose="020B0604020202020204" pitchFamily="34" charset="0"/>
              </a:rPr>
              <a:t>wenn der Erfolg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der Hilfeleistung </a:t>
            </a:r>
            <a:r>
              <a:rPr kumimoji="0" lang="de-DE" altLang="de-DE" sz="4000">
                <a:solidFill>
                  <a:schemeClr val="bg1"/>
                </a:solidFill>
                <a:latin typeface="Arial" panose="020B0604020202020204" pitchFamily="34" charset="0"/>
              </a:rPr>
              <a:t>nicht auf andere Weise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de-DE" altLang="de-DE" sz="4000">
                <a:solidFill>
                  <a:schemeClr val="bg1"/>
                </a:solidFill>
                <a:latin typeface="Arial" panose="020B0604020202020204" pitchFamily="34" charset="0"/>
              </a:rPr>
              <a:t>sichergestellt</a:t>
            </a:r>
            <a:r>
              <a:rPr kumimoji="0" lang="de-DE" altLang="de-DE" sz="4000">
                <a:solidFill>
                  <a:schemeClr val="tx1"/>
                </a:solidFill>
                <a:latin typeface="Arial" panose="020B0604020202020204" pitchFamily="34" charset="0"/>
              </a:rPr>
              <a:t> werden kann!</a:t>
            </a:r>
          </a:p>
        </p:txBody>
      </p:sp>
      <p:sp>
        <p:nvSpPr>
          <p:cNvPr id="165892" name="Rectangle 4">
            <a:extLst>
              <a:ext uri="{FF2B5EF4-FFF2-40B4-BE49-F238E27FC236}">
                <a16:creationId xmlns:a16="http://schemas.microsoft.com/office/drawing/2014/main" id="{2C9184AE-A3AD-4E7A-9BAB-19E9734C0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743200"/>
            <a:ext cx="1600200" cy="70167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4000">
                <a:solidFill>
                  <a:srgbClr val="66FF33"/>
                </a:solidFill>
                <a:latin typeface="Arial" panose="020B0604020202020204" pitchFamily="34" charset="0"/>
              </a:rPr>
              <a:t>super!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 animBg="1" autoUpdateAnimBg="0"/>
      <p:bldP spid="165891" grpId="0" animBg="1" autoUpdateAnimBg="0"/>
      <p:bldP spid="165892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89FDAA4C-CED9-4468-868D-EF21D8C0A3F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819400" y="152400"/>
            <a:ext cx="6096000" cy="1331913"/>
          </a:xfrm>
          <a:noFill/>
          <a:ln/>
        </p:spPr>
        <p:txBody>
          <a:bodyPr/>
          <a:lstStyle/>
          <a:p>
            <a:r>
              <a:rPr lang="de-DE" altLang="de-DE" sz="4800"/>
              <a:t>Beispiel:</a:t>
            </a: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2A822D4A-B2CD-49C2-82F6-D268C42B9EC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828800" y="1295400"/>
            <a:ext cx="6629400" cy="609600"/>
          </a:xfrm>
          <a:noFill/>
          <a:ln/>
        </p:spPr>
        <p:txBody>
          <a:bodyPr/>
          <a:lstStyle/>
          <a:p>
            <a:r>
              <a:rPr lang="de-DE" altLang="de-DE"/>
              <a:t>       </a:t>
            </a:r>
            <a:r>
              <a:rPr lang="de-DE" altLang="de-DE" sz="3000"/>
              <a:t>Ein Ruderboot ist </a:t>
            </a:r>
            <a:r>
              <a:rPr lang="de-DE" altLang="de-DE" sz="3000">
                <a:solidFill>
                  <a:srgbClr val="FF3300"/>
                </a:solidFill>
              </a:rPr>
              <a:t>gekentert</a:t>
            </a:r>
            <a:r>
              <a:rPr lang="de-DE" altLang="de-DE" sz="3000"/>
              <a:t>.</a:t>
            </a:r>
            <a:r>
              <a:rPr lang="de-DE" altLang="de-DE"/>
              <a:t>    </a:t>
            </a:r>
          </a:p>
        </p:txBody>
      </p:sp>
      <p:sp>
        <p:nvSpPr>
          <p:cNvPr id="166916" name="Rectangle 4">
            <a:extLst>
              <a:ext uri="{FF2B5EF4-FFF2-40B4-BE49-F238E27FC236}">
                <a16:creationId xmlns:a16="http://schemas.microsoft.com/office/drawing/2014/main" id="{E5CF929C-D0F0-4566-BF07-099DB2D64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981200"/>
            <a:ext cx="6934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  	 </a:t>
            </a:r>
            <a:r>
              <a:rPr kumimoji="0" lang="de-DE" altLang="de-DE" sz="3000">
                <a:solidFill>
                  <a:schemeClr val="tx1"/>
                </a:solidFill>
                <a:latin typeface="Arial" panose="020B0604020202020204" pitchFamily="34" charset="0"/>
              </a:rPr>
              <a:t>Trotz Ihrer sofortigen Hilfe als     	 Rettungsschwimmer kann </a:t>
            </a:r>
            <a:r>
              <a:rPr kumimoji="0" lang="de-DE" altLang="de-DE" sz="3000">
                <a:latin typeface="Arial" panose="020B0604020202020204" pitchFamily="34" charset="0"/>
              </a:rPr>
              <a:t>nur 	 	 einer</a:t>
            </a:r>
            <a:r>
              <a:rPr kumimoji="0" lang="de-DE" altLang="de-DE" sz="3000">
                <a:solidFill>
                  <a:schemeClr val="tx1"/>
                </a:solidFill>
                <a:latin typeface="Arial" panose="020B0604020202020204" pitchFamily="34" charset="0"/>
              </a:rPr>
              <a:t> der beiden Insassen 	 	 </a:t>
            </a:r>
            <a:r>
              <a:rPr kumimoji="0" lang="de-DE" altLang="de-DE" sz="3000">
                <a:latin typeface="Arial" panose="020B0604020202020204" pitchFamily="34" charset="0"/>
              </a:rPr>
              <a:t>gerettet</a:t>
            </a:r>
            <a:r>
              <a:rPr kumimoji="0" lang="de-DE" altLang="de-DE" sz="3000">
                <a:solidFill>
                  <a:schemeClr val="tx1"/>
                </a:solidFill>
                <a:latin typeface="Arial" panose="020B0604020202020204" pitchFamily="34" charset="0"/>
              </a:rPr>
              <a:t> werden!</a:t>
            </a:r>
          </a:p>
        </p:txBody>
      </p:sp>
      <p:sp>
        <p:nvSpPr>
          <p:cNvPr id="166917" name="Rectangle 5">
            <a:extLst>
              <a:ext uri="{FF2B5EF4-FFF2-40B4-BE49-F238E27FC236}">
                <a16:creationId xmlns:a16="http://schemas.microsoft.com/office/drawing/2014/main" id="{7B161FBF-A6B6-417C-91D9-F225468E9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11600"/>
            <a:ext cx="4437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         </a:t>
            </a:r>
            <a:r>
              <a:rPr kumimoji="0" lang="de-DE" altLang="de-DE" sz="3000">
                <a:solidFill>
                  <a:schemeClr val="tx1"/>
                </a:solidFill>
                <a:latin typeface="Arial" panose="020B0604020202020204" pitchFamily="34" charset="0"/>
              </a:rPr>
              <a:t>Der andere </a:t>
            </a:r>
            <a:r>
              <a:rPr kumimoji="0" lang="de-DE" altLang="de-DE" sz="3000">
                <a:latin typeface="Arial" panose="020B0604020202020204" pitchFamily="34" charset="0"/>
              </a:rPr>
              <a:t>ertrinkt!</a:t>
            </a:r>
          </a:p>
        </p:txBody>
      </p:sp>
      <p:sp>
        <p:nvSpPr>
          <p:cNvPr id="166918" name="Rectangle 6">
            <a:extLst>
              <a:ext uri="{FF2B5EF4-FFF2-40B4-BE49-F238E27FC236}">
                <a16:creationId xmlns:a16="http://schemas.microsoft.com/office/drawing/2014/main" id="{D01F0870-46E6-4707-B347-5D7248BA6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572000"/>
            <a:ext cx="8001000" cy="1920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4000">
                <a:latin typeface="Arial" panose="020B0604020202020204" pitchFamily="34" charset="0"/>
              </a:rPr>
              <a:t>Haben Sie sich wegen unterlassener Hilfeleistung strafbar gemacht?</a:t>
            </a:r>
          </a:p>
        </p:txBody>
      </p:sp>
      <p:pic>
        <p:nvPicPr>
          <p:cNvPr id="166919" name="Picture 7" descr="C:\Programme\Gemeinsame Dateien\Microsoft Shared\Clipart\cagcat50\BD00028_.WMF">
            <a:extLst>
              <a:ext uri="{FF2B5EF4-FFF2-40B4-BE49-F238E27FC236}">
                <a16:creationId xmlns:a16="http://schemas.microsoft.com/office/drawing/2014/main" id="{9F4C68CE-4F0A-42CF-B7D5-0ED5C11FE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514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4" grpId="0" autoUpdateAnimBg="0"/>
      <p:bldP spid="166915" grpId="0" build="p" autoUpdateAnimBg="0" advAuto="1000"/>
      <p:bldP spid="166916" grpId="0" autoUpdateAnimBg="0"/>
      <p:bldP spid="166917" grpId="0" autoUpdateAnimBg="0"/>
      <p:bldP spid="166918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PFiles\MSOffice\Clipart\standard\stddir4\PH01375J.jpg">
            <a:extLst>
              <a:ext uri="{FF2B5EF4-FFF2-40B4-BE49-F238E27FC236}">
                <a16:creationId xmlns:a16="http://schemas.microsoft.com/office/drawing/2014/main" id="{BC9848C1-2B7E-4A6E-9343-C85070E88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Rectangle 5">
            <a:extLst>
              <a:ext uri="{FF2B5EF4-FFF2-40B4-BE49-F238E27FC236}">
                <a16:creationId xmlns:a16="http://schemas.microsoft.com/office/drawing/2014/main" id="{01E3638A-606F-4C10-8063-6A64D58A6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458200" cy="25908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chemeClr val="hlink"/>
                </a:solidFill>
              </a:rPr>
              <a:t>Der </a:t>
            </a:r>
            <a:r>
              <a:rPr lang="de-DE" altLang="de-DE" sz="3200" b="1">
                <a:solidFill>
                  <a:srgbClr val="FF3300"/>
                </a:solidFill>
              </a:rPr>
              <a:t>Gerettete beschwert sich</a:t>
            </a:r>
            <a:r>
              <a:rPr lang="de-DE" altLang="de-DE" sz="3200" b="1">
                <a:solidFill>
                  <a:schemeClr val="hlink"/>
                </a:solidFill>
              </a:rPr>
              <a:t> Ihnen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chemeClr val="hlink"/>
                </a:solidFill>
              </a:rPr>
              <a:t>gegenüber über die Rettung und er-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chemeClr val="hlink"/>
                </a:solidFill>
              </a:rPr>
              <a:t>klärt, dass er </a:t>
            </a:r>
            <a:r>
              <a:rPr lang="de-DE" altLang="de-DE" sz="3200" b="1">
                <a:solidFill>
                  <a:srgbClr val="FF3300"/>
                </a:solidFill>
              </a:rPr>
              <a:t>Freitod</a:t>
            </a:r>
            <a:r>
              <a:rPr lang="de-DE" altLang="de-DE" sz="3200" b="1">
                <a:solidFill>
                  <a:schemeClr val="hlink"/>
                </a:solidFill>
              </a:rPr>
              <a:t> habe begehen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200" b="1">
                <a:solidFill>
                  <a:schemeClr val="hlink"/>
                </a:solidFill>
              </a:rPr>
              <a:t>wollen.</a:t>
            </a:r>
            <a:r>
              <a:rPr lang="de-DE" altLang="de-DE" sz="3200">
                <a:solidFill>
                  <a:schemeClr val="hlink"/>
                </a:solidFill>
              </a:rPr>
              <a:t>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endParaRPr lang="de-DE" altLang="de-DE" sz="3200">
              <a:solidFill>
                <a:schemeClr val="hlink"/>
              </a:solidFill>
            </a:endParaRP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745C5E88-512F-4045-8C97-2233D85D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17913"/>
            <a:ext cx="830580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3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600" b="1">
                <a:solidFill>
                  <a:schemeClr val="folHlink"/>
                </a:solidFill>
                <a:latin typeface="Arial" panose="020B0604020202020204" pitchFamily="34" charset="0"/>
              </a:rPr>
              <a:t>Da Sie ihn gerettet haben wolle er </a:t>
            </a:r>
            <a:r>
              <a:rPr kumimoji="0" lang="de-DE" altLang="de-DE" sz="3600" b="1">
                <a:latin typeface="Arial" panose="020B0604020202020204" pitchFamily="34" charset="0"/>
              </a:rPr>
              <a:t>Sie</a:t>
            </a:r>
            <a:r>
              <a:rPr kumimoji="0" lang="de-DE" altLang="de-DE" sz="3600" b="1">
                <a:solidFill>
                  <a:schemeClr val="folHlink"/>
                </a:solidFill>
                <a:latin typeface="Arial" panose="020B0604020202020204" pitchFamily="34" charset="0"/>
              </a:rPr>
              <a:t> wegen </a:t>
            </a:r>
            <a:r>
              <a:rPr kumimoji="0" lang="de-DE" altLang="de-DE" sz="3600" b="1">
                <a:latin typeface="Arial" panose="020B0604020202020204" pitchFamily="34" charset="0"/>
              </a:rPr>
              <a:t>Körperverletzung</a:t>
            </a:r>
            <a:r>
              <a:rPr kumimoji="0" lang="de-DE" altLang="de-DE" sz="3600" b="1">
                <a:solidFill>
                  <a:schemeClr val="folHlink"/>
                </a:solidFill>
                <a:latin typeface="Arial" panose="020B0604020202020204" pitchFamily="34" charset="0"/>
              </a:rPr>
              <a:t> und </a:t>
            </a:r>
            <a:r>
              <a:rPr kumimoji="0" lang="de-DE" altLang="de-DE" sz="3600" b="1">
                <a:latin typeface="Arial" panose="020B0604020202020204" pitchFamily="34" charset="0"/>
              </a:rPr>
              <a:t>Freiheitsberaubung anzeigen!</a:t>
            </a:r>
          </a:p>
          <a:p>
            <a:pPr algn="l">
              <a:spcBef>
                <a:spcPct val="50000"/>
              </a:spcBef>
            </a:pPr>
            <a:endParaRPr lang="de-DE" altLang="de-DE" b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utoUpdateAnimBg="0"/>
      <p:bldP spid="7168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24780929-6120-4AC9-A0C6-3607F8FC2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381000"/>
            <a:ext cx="3048000" cy="1143000"/>
          </a:xfrm>
        </p:spPr>
        <p:txBody>
          <a:bodyPr/>
          <a:lstStyle/>
          <a:p>
            <a:r>
              <a:rPr lang="de-DE" altLang="de-DE" u="sng"/>
              <a:t>Auswertung:</a:t>
            </a: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E91D1FB3-1224-48D0-AA12-C0EC47D4C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7772400" cy="1447800"/>
          </a:xfrm>
        </p:spPr>
        <p:txBody>
          <a:bodyPr/>
          <a:lstStyle/>
          <a:p>
            <a:r>
              <a:rPr lang="de-DE" altLang="de-DE"/>
              <a:t>Die Pflicht zur Rettung nur gegenüber einem der beiden Verunfallten wurde erfüllt.</a:t>
            </a:r>
          </a:p>
        </p:txBody>
      </p:sp>
      <p:sp>
        <p:nvSpPr>
          <p:cNvPr id="168964" name="Rectangle 4">
            <a:extLst>
              <a:ext uri="{FF2B5EF4-FFF2-40B4-BE49-F238E27FC236}">
                <a16:creationId xmlns:a16="http://schemas.microsoft.com/office/drawing/2014/main" id="{BDA7EA7E-2C1D-4CF8-93AE-0FA883342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743200"/>
            <a:ext cx="7391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400" b="1">
                <a:solidFill>
                  <a:schemeClr val="tx1"/>
                </a:solidFill>
                <a:latin typeface="Arial" panose="020B0604020202020204" pitchFamily="34" charset="0"/>
              </a:rPr>
              <a:t>   Der zweite ertrinkt, </a:t>
            </a:r>
            <a:r>
              <a:rPr kumimoji="0" lang="de-DE" altLang="de-DE" sz="2400" b="1">
                <a:latin typeface="Arial" panose="020B0604020202020204" pitchFamily="34" charset="0"/>
              </a:rPr>
              <a:t>ohne das der Retter 	dies verhindern kann</a:t>
            </a:r>
            <a:r>
              <a:rPr kumimoji="0" lang="de-DE" altLang="de-DE" sz="2400" b="1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68965" name="Rectangle 5">
            <a:extLst>
              <a:ext uri="{FF2B5EF4-FFF2-40B4-BE49-F238E27FC236}">
                <a16:creationId xmlns:a16="http://schemas.microsoft.com/office/drawing/2014/main" id="{77E43ED3-395C-4A07-9BBB-0C898A9F7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581400"/>
            <a:ext cx="748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  Es liegt eine </a:t>
            </a:r>
            <a:r>
              <a:rPr kumimoji="0" lang="de-DE" altLang="de-DE" sz="2400" b="1">
                <a:solidFill>
                  <a:schemeClr val="tx1"/>
                </a:solidFill>
                <a:latin typeface="Arial" panose="020B0604020202020204" pitchFamily="34" charset="0"/>
              </a:rPr>
              <a:t>Unterlassung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gem. </a:t>
            </a:r>
            <a:r>
              <a:rPr kumimoji="0" lang="de-DE" altLang="de-DE" sz="2400" b="1">
                <a:latin typeface="Arial" panose="020B0604020202020204" pitchFamily="34" charset="0"/>
              </a:rPr>
              <a:t>§ 323c StGB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vor.</a:t>
            </a:r>
          </a:p>
        </p:txBody>
      </p:sp>
      <p:sp>
        <p:nvSpPr>
          <p:cNvPr id="168966" name="Rectangle 6">
            <a:extLst>
              <a:ext uri="{FF2B5EF4-FFF2-40B4-BE49-F238E27FC236}">
                <a16:creationId xmlns:a16="http://schemas.microsoft.com/office/drawing/2014/main" id="{1892DE9D-7689-4474-97D6-C201603F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67200"/>
            <a:ext cx="7654925" cy="155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Um hier keine unrechtmäßige Bestrafung zu initiieren, wurde in das Strafgesetzbuch der </a:t>
            </a:r>
          </a:p>
          <a:p>
            <a:r>
              <a:rPr kumimoji="0" lang="de-DE" altLang="de-DE" sz="2400" b="1">
                <a:latin typeface="Arial" panose="020B0604020202020204" pitchFamily="34" charset="0"/>
              </a:rPr>
              <a:t>„Entschuldigende Notstand“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aufgenommen!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autoUpdateAnimBg="0"/>
      <p:bldP spid="168963" grpId="0" build="p" autoUpdateAnimBg="0"/>
      <p:bldP spid="168964" grpId="0" autoUpdateAnimBg="0"/>
      <p:bldP spid="168965" grpId="0" autoUpdateAnimBg="0"/>
      <p:bldP spid="168966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8DE33310-CA8E-49A3-A1A5-F2580A60E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543800" cy="11430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de-DE" altLang="de-DE">
                <a:solidFill>
                  <a:srgbClr val="FF3300"/>
                </a:solidFill>
              </a:rPr>
              <a:t>§ 35 StGB: Entschuldigender Notstand</a:t>
            </a:r>
          </a:p>
        </p:txBody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D0C6D15F-7456-4D64-8B90-2C7690020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981200"/>
            <a:ext cx="6096000" cy="27432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de-DE">
                <a:solidFill>
                  <a:srgbClr val="FF3300"/>
                </a:solidFill>
              </a:rPr>
              <a:t>	Wer in einer gegenwärtigen</a:t>
            </a:r>
            <a:r>
              <a:rPr lang="de-DE" altLang="de-DE"/>
              <a:t>, nicht anders abwendbaren </a:t>
            </a:r>
            <a:r>
              <a:rPr lang="de-DE" altLang="de-DE">
                <a:solidFill>
                  <a:srgbClr val="FF3300"/>
                </a:solidFill>
              </a:rPr>
              <a:t>Gefahr</a:t>
            </a:r>
            <a:r>
              <a:rPr lang="de-DE" altLang="de-DE"/>
              <a:t> für </a:t>
            </a:r>
            <a:r>
              <a:rPr lang="de-DE" altLang="de-DE">
                <a:solidFill>
                  <a:srgbClr val="FF3300"/>
                </a:solidFill>
              </a:rPr>
              <a:t>Leben, Leib oder Freiheit</a:t>
            </a:r>
            <a:r>
              <a:rPr lang="de-DE" altLang="de-DE"/>
              <a:t> eine </a:t>
            </a:r>
            <a:r>
              <a:rPr lang="de-DE" altLang="de-DE" b="1">
                <a:solidFill>
                  <a:srgbClr val="009900"/>
                </a:solidFill>
              </a:rPr>
              <a:t>rechtswidrige Tat</a:t>
            </a:r>
            <a:r>
              <a:rPr lang="de-DE" altLang="de-DE"/>
              <a:t> begeht, um die Gefahr </a:t>
            </a:r>
            <a:r>
              <a:rPr lang="de-DE" altLang="de-DE">
                <a:solidFill>
                  <a:srgbClr val="003399"/>
                </a:solidFill>
              </a:rPr>
              <a:t>von sich oder einem anderen Person</a:t>
            </a:r>
            <a:r>
              <a:rPr lang="de-DE" altLang="de-DE"/>
              <a:t> abzuwenden, </a:t>
            </a:r>
          </a:p>
        </p:txBody>
      </p:sp>
      <p:sp>
        <p:nvSpPr>
          <p:cNvPr id="169988" name="Rectangle 4">
            <a:extLst>
              <a:ext uri="{FF2B5EF4-FFF2-40B4-BE49-F238E27FC236}">
                <a16:creationId xmlns:a16="http://schemas.microsoft.com/office/drawing/2014/main" id="{2BC8D854-A3F8-46A7-A017-52942ADD0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800600"/>
            <a:ext cx="5867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3600" b="1" u="sng">
                <a:latin typeface="Arial" panose="020B0604020202020204" pitchFamily="34" charset="0"/>
              </a:rPr>
              <a:t>handelt ohne Schuld</a:t>
            </a:r>
            <a:r>
              <a:rPr kumimoji="0" lang="de-DE" altLang="de-DE" sz="3600" b="1" u="sng">
                <a:solidFill>
                  <a:schemeClr val="tx1"/>
                </a:solidFill>
                <a:latin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 animBg="1" autoUpdateAnimBg="0"/>
      <p:bldP spid="169987" grpId="0" build="p" autoUpdateAnimBg="0"/>
      <p:bldP spid="169988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ED63939B-4646-494E-AD3A-E4D321DDA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381000"/>
            <a:ext cx="2590800" cy="1143000"/>
          </a:xfrm>
        </p:spPr>
        <p:txBody>
          <a:bodyPr/>
          <a:lstStyle/>
          <a:p>
            <a:r>
              <a:rPr lang="de-DE" altLang="de-DE" u="sng"/>
              <a:t>Daraus folgt:</a:t>
            </a:r>
          </a:p>
        </p:txBody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C57FFF2C-78D3-49BA-A79F-2D40E986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305800" cy="2528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Die </a:t>
            </a:r>
            <a:r>
              <a:rPr kumimoji="0" lang="de-DE" altLang="de-DE" sz="3200">
                <a:latin typeface="Arial" panose="020B0604020202020204" pitchFamily="34" charset="0"/>
              </a:rPr>
              <a:t>unterlassene Hilfeleistung</a:t>
            </a: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gegenüber dem zweiten Insassen ist gem. </a:t>
            </a:r>
            <a:r>
              <a:rPr kumimoji="0" lang="de-DE" altLang="de-DE" sz="3200">
                <a:latin typeface="Arial" panose="020B0604020202020204" pitchFamily="34" charset="0"/>
              </a:rPr>
              <a:t>§ 35 StGB</a:t>
            </a: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( entschuldigender Notstand ) </a:t>
            </a:r>
            <a:r>
              <a:rPr kumimoji="0" lang="de-DE" altLang="de-DE" sz="3200">
                <a:latin typeface="Arial" panose="020B0604020202020204" pitchFamily="34" charset="0"/>
              </a:rPr>
              <a:t>zulässig</a:t>
            </a: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da </a:t>
            </a:r>
            <a:r>
              <a:rPr kumimoji="0" lang="de-DE" altLang="de-DE" sz="3200">
                <a:latin typeface="Arial" panose="020B0604020202020204" pitchFamily="34" charset="0"/>
              </a:rPr>
              <a:t>zeitgleich</a:t>
            </a: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der </a:t>
            </a:r>
            <a:r>
              <a:rPr kumimoji="0" lang="de-DE" altLang="de-DE" sz="3200">
                <a:latin typeface="Arial" panose="020B0604020202020204" pitchFamily="34" charset="0"/>
              </a:rPr>
              <a:t>erste Bootsinsasse</a:t>
            </a: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r>
              <a:rPr kumimoji="0" lang="de-DE" altLang="de-DE" sz="3200">
                <a:latin typeface="Arial" panose="020B0604020202020204" pitchFamily="34" charset="0"/>
              </a:rPr>
              <a:t>gerettet</a:t>
            </a:r>
            <a:r>
              <a:rPr kumimoji="0" lang="de-DE" altLang="de-DE" sz="3200">
                <a:solidFill>
                  <a:schemeClr val="tx1"/>
                </a:solidFill>
                <a:latin typeface="Arial" panose="020B0604020202020204" pitchFamily="34" charset="0"/>
              </a:rPr>
              <a:t> wird.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0" grpId="0" autoUpdateAnimBg="0"/>
      <p:bldP spid="171011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2A71380F-93EB-43B9-B7D1-A420E3C72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609600"/>
            <a:ext cx="6096000" cy="1447800"/>
          </a:xfrm>
        </p:spPr>
        <p:txBody>
          <a:bodyPr/>
          <a:lstStyle/>
          <a:p>
            <a:pPr algn="ctr"/>
            <a:r>
              <a:rPr lang="de-DE" altLang="de-DE"/>
              <a:t>Dies bedeutet auch für das Eingangsbeispiel :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3C30EEF4-1B82-495F-BB25-11C677BAC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743200"/>
            <a:ext cx="6324600" cy="2362200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3200"/>
              <a:t>   Aufgrund des </a:t>
            </a:r>
            <a:r>
              <a:rPr lang="de-DE" altLang="de-DE" sz="3200" b="1">
                <a:solidFill>
                  <a:srgbClr val="FF3300"/>
                </a:solidFill>
              </a:rPr>
              <a:t>entschuldigenden Notstandes</a:t>
            </a:r>
            <a:r>
              <a:rPr lang="de-DE" altLang="de-DE" sz="3200"/>
              <a:t> bleibt die </a:t>
            </a:r>
            <a:r>
              <a:rPr lang="de-DE" altLang="de-DE" sz="3200" b="1" u="sng">
                <a:solidFill>
                  <a:srgbClr val="FF3300"/>
                </a:solidFill>
              </a:rPr>
              <a:t>Körperverletzung</a:t>
            </a:r>
            <a:r>
              <a:rPr lang="de-DE" altLang="de-DE" sz="3200"/>
              <a:t> der ausgerissenen Haarbüschel </a:t>
            </a:r>
            <a:r>
              <a:rPr lang="de-DE" altLang="de-DE" sz="3200" b="1" u="sng">
                <a:solidFill>
                  <a:srgbClr val="FF3300"/>
                </a:solidFill>
              </a:rPr>
              <a:t>unbestraft!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 autoUpdateAnimBg="0"/>
      <p:bldP spid="172035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B1EB9B3B-32BE-43E1-8BBC-1E5297580ACF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2133600" y="685800"/>
            <a:ext cx="4191000" cy="1254125"/>
          </a:xfrm>
          <a:noFill/>
          <a:ln/>
        </p:spPr>
        <p:txBody>
          <a:bodyPr/>
          <a:lstStyle/>
          <a:p>
            <a:r>
              <a:rPr lang="de-DE" altLang="de-DE" sz="4800"/>
              <a:t>Der </a:t>
            </a:r>
            <a:r>
              <a:rPr lang="de-DE" altLang="de-DE" sz="4800">
                <a:solidFill>
                  <a:srgbClr val="FF3300"/>
                </a:solidFill>
              </a:rPr>
              <a:t>Gesetzgeber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FA675D03-DCC2-4873-83C2-C0A9B421E02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752600" y="1828800"/>
            <a:ext cx="6096000" cy="3124200"/>
          </a:xfrm>
          <a:solidFill>
            <a:schemeClr val="bg1"/>
          </a:solidFill>
          <a:ln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de-DE" sz="3200"/>
              <a:t>   hat </a:t>
            </a:r>
            <a:r>
              <a:rPr lang="de-DE" altLang="de-DE" sz="3200" b="1">
                <a:solidFill>
                  <a:srgbClr val="FF3300"/>
                </a:solidFill>
              </a:rPr>
              <a:t>rechtliche Einschränkungen</a:t>
            </a:r>
            <a:r>
              <a:rPr lang="de-DE" altLang="de-DE" sz="3200"/>
              <a:t> zu diesen Tatbeständen geschaffen, </a:t>
            </a:r>
            <a:r>
              <a:rPr lang="de-DE" altLang="de-DE" sz="3200" b="1">
                <a:solidFill>
                  <a:srgbClr val="FF3300"/>
                </a:solidFill>
              </a:rPr>
              <a:t>die eine Bestrafung des Retters</a:t>
            </a:r>
            <a:r>
              <a:rPr lang="de-DE" altLang="de-DE" sz="3200"/>
              <a:t> bei der Hilfeleistung  </a:t>
            </a:r>
            <a:r>
              <a:rPr lang="de-DE" altLang="de-DE" sz="3200" b="1">
                <a:solidFill>
                  <a:srgbClr val="FF3300"/>
                </a:solidFill>
              </a:rPr>
              <a:t>ausschließen.</a:t>
            </a:r>
          </a:p>
          <a:p>
            <a:pPr>
              <a:buFont typeface="Wingdings" panose="05000000000000000000" pitchFamily="2" charset="2"/>
              <a:buNone/>
            </a:pPr>
            <a:endParaRPr lang="de-DE" altLang="de-DE" sz="3200" b="1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 autoUpdateAnimBg="0"/>
      <p:bldP spid="175107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433FC1EA-4D50-4C47-9EA3-0E19360E51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67818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de-DE" altLang="de-DE" u="sng"/>
              <a:t>Ansprüche des Retters: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743DA761-62A7-45A8-8F07-31F6B72E6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95400"/>
            <a:ext cx="67818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Mit der Hilfeleistung zugunsten Ertrinkender ist gelegentlich auch die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 b="1">
                <a:latin typeface="Arial" panose="020B0604020202020204" pitchFamily="34" charset="0"/>
              </a:rPr>
              <a:t>Gefährdung des Wasserretters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an dessen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 b="1">
                <a:latin typeface="Arial" panose="020B0604020202020204" pitchFamily="34" charset="0"/>
              </a:rPr>
              <a:t>Gesundheit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oder </a:t>
            </a:r>
            <a:r>
              <a:rPr kumimoji="0" lang="de-DE" altLang="de-DE" sz="2400" b="1">
                <a:latin typeface="Arial" panose="020B0604020202020204" pitchFamily="34" charset="0"/>
              </a:rPr>
              <a:t>Gütern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verbunden!</a:t>
            </a:r>
          </a:p>
        </p:txBody>
      </p:sp>
      <p:sp>
        <p:nvSpPr>
          <p:cNvPr id="184324" name="Rectangle 4">
            <a:extLst>
              <a:ext uri="{FF2B5EF4-FFF2-40B4-BE49-F238E27FC236}">
                <a16:creationId xmlns:a16="http://schemas.microsoft.com/office/drawing/2014/main" id="{47431223-A853-4B66-8587-73EEF6564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048000"/>
            <a:ext cx="6781800" cy="74930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bg1"/>
                </a:solidFill>
                <a:latin typeface="Arial" panose="020B0604020202020204" pitchFamily="34" charset="0"/>
              </a:rPr>
              <a:t>Dies darf aber kein Hinderungsgrund für die Hilfeleistung bei Notfällen sein !</a:t>
            </a:r>
          </a:p>
        </p:txBody>
      </p:sp>
      <p:sp>
        <p:nvSpPr>
          <p:cNvPr id="184325" name="Rectangle 5">
            <a:extLst>
              <a:ext uri="{FF2B5EF4-FFF2-40B4-BE49-F238E27FC236}">
                <a16:creationId xmlns:a16="http://schemas.microsoft.com/office/drawing/2014/main" id="{6EA9FA50-CFEC-4785-B2D2-EA34BA6AA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038600"/>
            <a:ext cx="6781800" cy="9906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latin typeface="Arial" panose="020B0604020202020204" pitchFamily="34" charset="0"/>
              </a:rPr>
              <a:t>Die Ansprüche des Ersthelfers auf Ersatz von Aufwendungen ergeben sich aus</a:t>
            </a:r>
          </a:p>
        </p:txBody>
      </p:sp>
      <p:sp>
        <p:nvSpPr>
          <p:cNvPr id="184326" name="Text Box 6">
            <a:extLst>
              <a:ext uri="{FF2B5EF4-FFF2-40B4-BE49-F238E27FC236}">
                <a16:creationId xmlns:a16="http://schemas.microsoft.com/office/drawing/2014/main" id="{610AB0B8-333D-4BAD-BFEC-48337BD17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5410200"/>
            <a:ext cx="2762250" cy="762000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/>
              <a:t>§ 683 BGB</a:t>
            </a:r>
          </a:p>
        </p:txBody>
      </p:sp>
      <p:sp>
        <p:nvSpPr>
          <p:cNvPr id="184327" name="AutoShape 7">
            <a:extLst>
              <a:ext uri="{FF2B5EF4-FFF2-40B4-BE49-F238E27FC236}">
                <a16:creationId xmlns:a16="http://schemas.microsoft.com/office/drawing/2014/main" id="{C89BD450-E21B-4E5B-A803-355251C73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029200"/>
            <a:ext cx="381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4328" name="AutoShape 8">
            <a:extLst>
              <a:ext uri="{FF2B5EF4-FFF2-40B4-BE49-F238E27FC236}">
                <a16:creationId xmlns:a16="http://schemas.microsoft.com/office/drawing/2014/main" id="{01B0D848-724E-4E01-B342-2F1497393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638800"/>
            <a:ext cx="14478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utoUpdateAnimBg="0"/>
      <p:bldP spid="184323" grpId="0" animBg="1" autoUpdateAnimBg="0"/>
      <p:bldP spid="184324" grpId="0" animBg="1" autoUpdateAnimBg="0"/>
      <p:bldP spid="184325" grpId="0" animBg="1" autoUpdateAnimBg="0"/>
      <p:bldP spid="184326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12AB0B35-9F64-412C-B5CE-74DFD4FBC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239000" cy="1143000"/>
          </a:xfrm>
        </p:spPr>
        <p:txBody>
          <a:bodyPr/>
          <a:lstStyle/>
          <a:p>
            <a:r>
              <a:rPr lang="de-DE" altLang="de-DE" u="sng"/>
              <a:t>Problematik aus dem Eingangsbeispiel</a:t>
            </a:r>
            <a:r>
              <a:rPr lang="de-DE" altLang="de-DE"/>
              <a:t> 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ECE2EFCF-7714-4932-A743-B1D93D7BA5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467600" cy="990600"/>
          </a:xfrm>
          <a:solidFill>
            <a:schemeClr val="bg1"/>
          </a:solidFill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de-DE" altLang="de-DE"/>
              <a:t>Nach der Rettung waren das </a:t>
            </a:r>
            <a:r>
              <a:rPr lang="de-DE" altLang="de-DE">
                <a:solidFill>
                  <a:srgbClr val="FF3300"/>
                </a:solidFill>
              </a:rPr>
              <a:t>Fahrrad und die Geldbörse verschwunden!</a:t>
            </a:r>
          </a:p>
        </p:txBody>
      </p:sp>
      <p:sp>
        <p:nvSpPr>
          <p:cNvPr id="186372" name="Rectangle 4">
            <a:extLst>
              <a:ext uri="{FF2B5EF4-FFF2-40B4-BE49-F238E27FC236}">
                <a16:creationId xmlns:a16="http://schemas.microsoft.com/office/drawing/2014/main" id="{90FC3987-856A-4177-A9B1-542AF9737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4572000" cy="14478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latin typeface="Arial" panose="020B0604020202020204" pitchFamily="34" charset="0"/>
              </a:rPr>
              <a:t>Welche </a:t>
            </a:r>
            <a:r>
              <a:rPr kumimoji="0" lang="de-DE" altLang="de-DE" sz="2800">
                <a:solidFill>
                  <a:srgbClr val="FF3300"/>
                </a:solidFill>
                <a:latin typeface="Arial" panose="020B0604020202020204" pitchFamily="34" charset="0"/>
              </a:rPr>
              <a:t>Haftungsansprüche </a:t>
            </a:r>
            <a:r>
              <a:rPr kumimoji="0" lang="de-DE" altLang="de-DE" sz="2800">
                <a:latin typeface="Arial" panose="020B0604020202020204" pitchFamily="34" charset="0"/>
              </a:rPr>
              <a:t>ergeben hieraus?</a:t>
            </a:r>
          </a:p>
        </p:txBody>
      </p:sp>
      <p:sp>
        <p:nvSpPr>
          <p:cNvPr id="186373" name="AutoShape 5">
            <a:extLst>
              <a:ext uri="{FF2B5EF4-FFF2-40B4-BE49-F238E27FC236}">
                <a16:creationId xmlns:a16="http://schemas.microsoft.com/office/drawing/2014/main" id="{7AFDBA26-C146-4581-903B-58D245CBE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362200"/>
            <a:ext cx="5619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6374" name="AutoShape 6">
            <a:extLst>
              <a:ext uri="{FF2B5EF4-FFF2-40B4-BE49-F238E27FC236}">
                <a16:creationId xmlns:a16="http://schemas.microsoft.com/office/drawing/2014/main" id="{2F6485CA-E25F-4719-B887-83BFA18EE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419600"/>
            <a:ext cx="561975" cy="442913"/>
          </a:xfrm>
          <a:prstGeom prst="downArrow">
            <a:avLst>
              <a:gd name="adj1" fmla="val 49676"/>
              <a:gd name="adj2" fmla="val 50898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6375" name="Rectangle 7">
            <a:extLst>
              <a:ext uri="{FF2B5EF4-FFF2-40B4-BE49-F238E27FC236}">
                <a16:creationId xmlns:a16="http://schemas.microsoft.com/office/drawing/2014/main" id="{53F75553-1325-41E6-AE69-666CA56B0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029200"/>
            <a:ext cx="57912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 u="sng">
                <a:latin typeface="Arial" panose="020B0604020202020204" pitchFamily="34" charset="0"/>
              </a:rPr>
              <a:t>Versicherungsangelegenheiten</a:t>
            </a:r>
            <a:endParaRPr kumimoji="0" lang="de-DE" altLang="de-DE" sz="2800" u="sng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86376" name="AutoShape 8">
            <a:extLst>
              <a:ext uri="{FF2B5EF4-FFF2-40B4-BE49-F238E27FC236}">
                <a16:creationId xmlns:a16="http://schemas.microsoft.com/office/drawing/2014/main" id="{E4B8259B-C39E-44C4-BD90-4FE5EF20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876800"/>
            <a:ext cx="976313" cy="914400"/>
          </a:xfrm>
          <a:prstGeom prst="rightArrow">
            <a:avLst>
              <a:gd name="adj1" fmla="val 50000"/>
              <a:gd name="adj2" fmla="val 2669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 autoUpdateAnimBg="0"/>
      <p:bldP spid="186371" grpId="0" animBg="1" autoUpdateAnimBg="0"/>
      <p:bldP spid="186372" grpId="0" animBg="1" autoUpdateAnimBg="0"/>
      <p:bldP spid="186375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5F22B5E4-3ACE-4AFC-83E4-0EC04D201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3152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de-DE" altLang="de-DE" u="sng"/>
              <a:t>Übertragung auf das Eingangsbeispiel :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FA9372B2-7C3D-4BC2-80C4-DE8F7E68C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495800"/>
            <a:ext cx="6858000" cy="519113"/>
          </a:xfrm>
          <a:prstGeom prst="rect">
            <a:avLst/>
          </a:prstGeom>
          <a:solidFill>
            <a:srgbClr val="00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Haftpflichtversicherung des Geretteten</a:t>
            </a:r>
          </a:p>
        </p:txBody>
      </p:sp>
      <p:sp>
        <p:nvSpPr>
          <p:cNvPr id="188420" name="Rectangle 4">
            <a:extLst>
              <a:ext uri="{FF2B5EF4-FFF2-40B4-BE49-F238E27FC236}">
                <a16:creationId xmlns:a16="http://schemas.microsoft.com/office/drawing/2014/main" id="{CA3611E0-B3AA-4B7E-953E-11AB66109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752600"/>
            <a:ext cx="2743200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Fahrradersatz</a:t>
            </a:r>
          </a:p>
        </p:txBody>
      </p:sp>
      <p:sp>
        <p:nvSpPr>
          <p:cNvPr id="188421" name="Rectangle 5">
            <a:extLst>
              <a:ext uri="{FF2B5EF4-FFF2-40B4-BE49-F238E27FC236}">
                <a16:creationId xmlns:a16="http://schemas.microsoft.com/office/drawing/2014/main" id="{08AC8074-A6B1-4019-868F-5080CEBB3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752600"/>
            <a:ext cx="2743200" cy="860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Ersatz der Geldbörse</a:t>
            </a:r>
          </a:p>
        </p:txBody>
      </p:sp>
      <p:sp>
        <p:nvSpPr>
          <p:cNvPr id="188422" name="AutoShape 6">
            <a:extLst>
              <a:ext uri="{FF2B5EF4-FFF2-40B4-BE49-F238E27FC236}">
                <a16:creationId xmlns:a16="http://schemas.microsoft.com/office/drawing/2014/main" id="{19742EFE-0CC4-4877-880C-D154CE1BC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667000"/>
            <a:ext cx="685800" cy="16002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8423" name="AutoShape 7">
            <a:extLst>
              <a:ext uri="{FF2B5EF4-FFF2-40B4-BE49-F238E27FC236}">
                <a16:creationId xmlns:a16="http://schemas.microsoft.com/office/drawing/2014/main" id="{55A5D064-876E-403D-80FE-8F8299BA1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667000"/>
            <a:ext cx="685800" cy="1600200"/>
          </a:xfrm>
          <a:prstGeom prst="downArrow">
            <a:avLst>
              <a:gd name="adj1" fmla="val 50000"/>
              <a:gd name="adj2" fmla="val 58333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8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8" grpId="0" autoUpdateAnimBg="0"/>
      <p:bldP spid="188419" grpId="0" animBg="1" autoUpdateAnimBg="0"/>
      <p:bldP spid="188420" grpId="0" animBg="1" autoUpdateAnimBg="0"/>
      <p:bldP spid="188421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D0B10F5-5E95-4EBE-B185-BEADCDB56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477665-5E61-4442-AF8E-E317D4BAA506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1D31192E-75ED-4638-ACA9-974E7B0453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Natürliche Gefahren an und in Binnengewässern</a:t>
            </a:r>
          </a:p>
        </p:txBody>
      </p:sp>
      <p:graphicFrame>
        <p:nvGraphicFramePr>
          <p:cNvPr id="13316" name="Object 4">
            <a:extLst>
              <a:ext uri="{FF2B5EF4-FFF2-40B4-BE49-F238E27FC236}">
                <a16:creationId xmlns:a16="http://schemas.microsoft.com/office/drawing/2014/main" id="{51A871C0-3079-4844-815C-EEEA648565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67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13316" name="Object 4">
                        <a:extLst>
                          <a:ext uri="{FF2B5EF4-FFF2-40B4-BE49-F238E27FC236}">
                            <a16:creationId xmlns:a16="http://schemas.microsoft.com/office/drawing/2014/main" id="{51A871C0-3079-4844-815C-EEEA648565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3EA4223B-68E9-428F-89C3-9222D00A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33A2D7-7045-40A2-9641-363A2FF48E82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D173239-2F21-4638-86DA-56A68120C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Unterwasserhindernisse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2185A9E8-34AB-4AFE-857D-3616E6B9C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15000"/>
            <a:ext cx="8077200" cy="3746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Nicht in unbekannte oder undurchsichtige Gewässer hineinspringen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340" name="Object 4">
            <a:extLst>
              <a:ext uri="{FF2B5EF4-FFF2-40B4-BE49-F238E27FC236}">
                <a16:creationId xmlns:a16="http://schemas.microsoft.com/office/drawing/2014/main" id="{F89A05F7-3098-4D3D-9CC7-D455FAC2B5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1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14340" name="Object 4">
                        <a:extLst>
                          <a:ext uri="{FF2B5EF4-FFF2-40B4-BE49-F238E27FC236}">
                            <a16:creationId xmlns:a16="http://schemas.microsoft.com/office/drawing/2014/main" id="{F89A05F7-3098-4D3D-9CC7-D455FAC2B5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1" name="Picture 5" descr="C:\TEMP\Kapitel 2\2_1_1.jpg">
            <a:extLst>
              <a:ext uri="{FF2B5EF4-FFF2-40B4-BE49-F238E27FC236}">
                <a16:creationId xmlns:a16="http://schemas.microsoft.com/office/drawing/2014/main" id="{0BCCE1A8-58A9-4E16-82CE-9660027B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51054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TEMP\Kapitel 2\2_1_2.jpg">
            <a:extLst>
              <a:ext uri="{FF2B5EF4-FFF2-40B4-BE49-F238E27FC236}">
                <a16:creationId xmlns:a16="http://schemas.microsoft.com/office/drawing/2014/main" id="{525E547A-C853-43F2-AC65-F3685AF8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5105400" cy="10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7">
            <a:extLst>
              <a:ext uri="{FF2B5EF4-FFF2-40B4-BE49-F238E27FC236}">
                <a16:creationId xmlns:a16="http://schemas.microsoft.com/office/drawing/2014/main" id="{18F89CE7-C9B1-435F-B176-F98D4E7AE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133600"/>
            <a:ext cx="2514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Schnittverletzungen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4453A633-A4C7-4BD5-955C-29D96ECB5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667000"/>
            <a:ext cx="2514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Kopfverletzungen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3FDC5E5A-38C1-4833-8816-AB71DA6FC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524000"/>
            <a:ext cx="26701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Verletzungen!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18CAE2E4-7F0D-4823-BBBD-196FCAFB6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00400"/>
            <a:ext cx="2514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Knochenbrüche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768E8A75-3345-4311-8488-0C538BEF9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33800"/>
            <a:ext cx="2514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Querschnittslähmung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A902C311-6F72-4C5D-ACB0-6E814A83F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2672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Bewußtlosigkeit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77556D64-E284-4F14-AB00-E81F9384C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800600"/>
            <a:ext cx="23622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Ertrinken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 autoUpdateAnimBg="0"/>
      <p:bldP spid="14339" grpId="0" animBg="1" autoUpdateAnimBg="0"/>
      <p:bldP spid="14343" grpId="0" animBg="1" autoUpdateAnimBg="0"/>
      <p:bldP spid="14345" grpId="0" animBg="1" autoUpdateAnimBg="0"/>
      <p:bldP spid="14346" grpId="0" animBg="1" autoUpdateAnimBg="0"/>
      <p:bldP spid="14347" grpId="0" animBg="1" autoUpdateAnimBg="0"/>
      <p:bldP spid="14348" grpId="0" animBg="1" autoUpdateAnimBg="0"/>
      <p:bldP spid="14349" grpId="0" animBg="1" autoUpdateAnimBg="0"/>
      <p:bldP spid="14350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F:\PFiles\MSOffice\Clipart\standard\stddir1\BD04900_.WMF">
            <a:extLst>
              <a:ext uri="{FF2B5EF4-FFF2-40B4-BE49-F238E27FC236}">
                <a16:creationId xmlns:a16="http://schemas.microsoft.com/office/drawing/2014/main" id="{4477AD02-0DB4-4D01-8129-2D667ABF6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52260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 descr="F:\PFiles\MSOffice\Clipart\standard\stddir2\BS00330_.wmf">
            <a:extLst>
              <a:ext uri="{FF2B5EF4-FFF2-40B4-BE49-F238E27FC236}">
                <a16:creationId xmlns:a16="http://schemas.microsoft.com/office/drawing/2014/main" id="{E7FD2E6D-6E3A-4D85-A650-58182B26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83050"/>
            <a:ext cx="2514600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B3791C06-6B50-479A-A6C3-C0F71FB5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95BB49-EE52-4DA8-8D7A-BC13E80A7A8B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4401CB17-59DD-47E3-829C-7F7EE215C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533400"/>
            <a:ext cx="5791200" cy="533400"/>
          </a:xfrm>
          <a:solidFill>
            <a:srgbClr val="66CCFF"/>
          </a:solidFill>
        </p:spPr>
        <p:txBody>
          <a:bodyPr/>
          <a:lstStyle/>
          <a:p>
            <a:r>
              <a:rPr lang="de-DE" altLang="de-DE" sz="2800" b="1">
                <a:latin typeface="Arial" panose="020B0604020202020204" pitchFamily="34" charset="0"/>
              </a:rPr>
              <a:t>Gewitter - Platzregen - Hagel</a:t>
            </a:r>
            <a:endParaRPr lang="de-DE" altLang="de-DE" sz="2000" b="1"/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2A46B59E-31E5-4A1F-B745-128FB95CD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24400"/>
            <a:ext cx="8077200" cy="3746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Bei Wetterverschlechterung und aufziehendem Gewitter Gewässer sofort verlassen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F4B35999-60CE-48F2-BB2A-FB96C99D8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1148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Gischt</a:t>
            </a:r>
          </a:p>
        </p:txBody>
      </p:sp>
      <p:graphicFrame>
        <p:nvGraphicFramePr>
          <p:cNvPr id="2058" name="Object 10">
            <a:extLst>
              <a:ext uri="{FF2B5EF4-FFF2-40B4-BE49-F238E27FC236}">
                <a16:creationId xmlns:a16="http://schemas.microsoft.com/office/drawing/2014/main" id="{CAA4D5DD-68FB-42CA-A1D4-6EDEAD09D659}"/>
              </a:ext>
            </a:extLst>
          </p:cNvPr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15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2058" name="Object 10">
                        <a:extLst>
                          <a:ext uri="{FF2B5EF4-FFF2-40B4-BE49-F238E27FC236}">
                            <a16:creationId xmlns:a16="http://schemas.microsoft.com/office/drawing/2014/main" id="{CAA4D5DD-68FB-42CA-A1D4-6EDEAD09D6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9" name="Picture 11" descr="C:\TEMP\Kapitel 2\2_2_1.jpg">
            <a:extLst>
              <a:ext uri="{FF2B5EF4-FFF2-40B4-BE49-F238E27FC236}">
                <a16:creationId xmlns:a16="http://schemas.microsoft.com/office/drawing/2014/main" id="{FC87FDD7-0671-4D92-B793-ADC02821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2590800" cy="22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TEMP\Kapitel 2\2_2_2.jpg">
            <a:extLst>
              <a:ext uri="{FF2B5EF4-FFF2-40B4-BE49-F238E27FC236}">
                <a16:creationId xmlns:a16="http://schemas.microsoft.com/office/drawing/2014/main" id="{630BF3A3-B072-4E41-9FE7-B6A26C38F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2514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 Box 13">
            <a:extLst>
              <a:ext uri="{FF2B5EF4-FFF2-40B4-BE49-F238E27FC236}">
                <a16:creationId xmlns:a16="http://schemas.microsoft.com/office/drawing/2014/main" id="{2C167AA4-EFD6-4CB8-966A-D0F475607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  <p:sp>
        <p:nvSpPr>
          <p:cNvPr id="2062" name="Text Box 14">
            <a:extLst>
              <a:ext uri="{FF2B5EF4-FFF2-40B4-BE49-F238E27FC236}">
                <a16:creationId xmlns:a16="http://schemas.microsoft.com/office/drawing/2014/main" id="{01ABF961-CF95-4DC5-9D8B-501B514A1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Erschwerte Atmung</a:t>
            </a:r>
          </a:p>
        </p:txBody>
      </p:sp>
      <p:sp>
        <p:nvSpPr>
          <p:cNvPr id="2063" name="Text Box 15">
            <a:extLst>
              <a:ext uri="{FF2B5EF4-FFF2-40B4-BE49-F238E27FC236}">
                <a16:creationId xmlns:a16="http://schemas.microsoft.com/office/drawing/2014/main" id="{5ABECCB5-3638-4A13-BB84-35931BD5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2378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Hustenreiz bei Ein-atmung von Gischt</a:t>
            </a:r>
          </a:p>
        </p:txBody>
      </p:sp>
      <p:sp>
        <p:nvSpPr>
          <p:cNvPr id="2064" name="Text Box 16">
            <a:extLst>
              <a:ext uri="{FF2B5EF4-FFF2-40B4-BE49-F238E27FC236}">
                <a16:creationId xmlns:a16="http://schemas.microsoft.com/office/drawing/2014/main" id="{0ED22176-5796-4CC4-B247-C252E0979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5240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  <p:sp>
        <p:nvSpPr>
          <p:cNvPr id="2066" name="Text Box 18">
            <a:extLst>
              <a:ext uri="{FF2B5EF4-FFF2-40B4-BE49-F238E27FC236}">
                <a16:creationId xmlns:a16="http://schemas.microsoft.com/office/drawing/2014/main" id="{0EF6DAA1-062E-4E59-BF93-325936610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04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Erstickungsgefahr</a:t>
            </a:r>
          </a:p>
        </p:txBody>
      </p:sp>
      <p:sp>
        <p:nvSpPr>
          <p:cNvPr id="2067" name="Text Box 19">
            <a:extLst>
              <a:ext uri="{FF2B5EF4-FFF2-40B4-BE49-F238E27FC236}">
                <a16:creationId xmlns:a16="http://schemas.microsoft.com/office/drawing/2014/main" id="{0DAF182A-480C-4F24-9700-9ADD1393B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981200"/>
            <a:ext cx="24542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Tod durch Blitzschlag</a:t>
            </a:r>
          </a:p>
        </p:txBody>
      </p:sp>
      <p:sp>
        <p:nvSpPr>
          <p:cNvPr id="2068" name="Text Box 20">
            <a:extLst>
              <a:ext uri="{FF2B5EF4-FFF2-40B4-BE49-F238E27FC236}">
                <a16:creationId xmlns:a16="http://schemas.microsoft.com/office/drawing/2014/main" id="{C8338A2B-C9D2-41DD-BDB2-75F488654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81600"/>
            <a:ext cx="8077200" cy="3429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Bewußt langsam atmen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9" name="Text Box 21">
            <a:extLst>
              <a:ext uri="{FF2B5EF4-FFF2-40B4-BE49-F238E27FC236}">
                <a16:creationId xmlns:a16="http://schemas.microsoft.com/office/drawing/2014/main" id="{6CFAADEA-1CD6-499C-8878-BCE7AC704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800"/>
            <a:ext cx="8077200" cy="3746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Hände oder ggf. Bekleidung als Filter vor den mund halten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 autoUpdateAnimBg="0"/>
      <p:bldP spid="2056" grpId="0" animBg="1" autoUpdateAnimBg="0"/>
      <p:bldP spid="2057" grpId="0" build="p" autoUpdateAnimBg="0" advAuto="0"/>
      <p:bldP spid="2061" grpId="0" animBg="1" autoUpdateAnimBg="0"/>
      <p:bldP spid="2062" grpId="0" animBg="1" autoUpdateAnimBg="0"/>
      <p:bldP spid="2063" grpId="0" animBg="1" autoUpdateAnimBg="0"/>
      <p:bldP spid="2064" grpId="0" animBg="1" autoUpdateAnimBg="0"/>
      <p:bldP spid="2066" grpId="0" animBg="1" autoUpdateAnimBg="0"/>
      <p:bldP spid="2067" grpId="0" animBg="1" autoUpdateAnimBg="0"/>
      <p:bldP spid="2068" grpId="0" animBg="1" autoUpdateAnimBg="0"/>
      <p:bldP spid="2069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1A2117F5-F985-4204-A9DE-1EA6CC32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EE533E-43B9-439F-A990-480212A41AB2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347101FF-4949-4B08-83BB-44B6A55D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Kalte Strömungen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7171" name="Object 3">
            <a:extLst>
              <a:ext uri="{FF2B5EF4-FFF2-40B4-BE49-F238E27FC236}">
                <a16:creationId xmlns:a16="http://schemas.microsoft.com/office/drawing/2014/main" id="{CCC1520D-20D9-405F-92B3-67B68C19B3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39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7171" name="Object 3">
                        <a:extLst>
                          <a:ext uri="{FF2B5EF4-FFF2-40B4-BE49-F238E27FC236}">
                            <a16:creationId xmlns:a16="http://schemas.microsoft.com/office/drawing/2014/main" id="{CCC1520D-20D9-405F-92B3-67B68C19B3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>
            <a:extLst>
              <a:ext uri="{FF2B5EF4-FFF2-40B4-BE49-F238E27FC236}">
                <a16:creationId xmlns:a16="http://schemas.microsoft.com/office/drawing/2014/main" id="{3A8712D4-B717-44EE-A6D4-F2D25C043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648200"/>
            <a:ext cx="8077200" cy="3746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Erkennbare Strömungen in Gewässern meiden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4" name="Picture 6" descr="C:\TEMP\Kapitel 2\2_3.jpg">
            <a:extLst>
              <a:ext uri="{FF2B5EF4-FFF2-40B4-BE49-F238E27FC236}">
                <a16:creationId xmlns:a16="http://schemas.microsoft.com/office/drawing/2014/main" id="{985ADD8D-031E-45FA-B9E5-AAF6A59EE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:a16="http://schemas.microsoft.com/office/drawing/2014/main" id="{4D0563E9-F552-4AC7-8F3E-F341C7054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15382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419A0FF3-6727-48C2-A420-43D1C4F7D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4478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 Gefahren !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9D7F8A9D-2B7C-4C18-A5EA-9228070DE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057400"/>
            <a:ext cx="2378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kältereizbedingtes tiefes Einatmen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46292F7A-F9CA-4CB6-B54B-21C8DBF3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9718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Unterkühlung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C2764292-0FD3-4EA2-B70C-C5BAE9032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5052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Kälteschock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676444A8-7BAF-4EE9-9846-E6D166878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0386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Badetod</a:t>
            </a: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260F26D0-2101-4072-98A4-1A5057052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105400"/>
            <a:ext cx="8077200" cy="3429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schnell aus der kalten Strömung herausschwimmen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5B6833C5-E605-48D2-9095-4AB37391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562600"/>
            <a:ext cx="8077200" cy="5556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Rückenlage einnehmen damit das Gesicht nicht in kaltes Wasser eintaucht, Schluckreflex!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 autoUpdateAnimBg="0"/>
      <p:bldP spid="7172" grpId="0" animBg="1" autoUpdateAnimBg="0"/>
      <p:bldP spid="7176" grpId="0" animBg="1" autoUpdateAnimBg="0"/>
      <p:bldP spid="7177" grpId="0" animBg="1" autoUpdateAnimBg="0"/>
      <p:bldP spid="7178" grpId="0" animBg="1" autoUpdateAnimBg="0"/>
      <p:bldP spid="7179" grpId="0" animBg="1" autoUpdateAnimBg="0"/>
      <p:bldP spid="7180" grpId="0" animBg="1" autoUpdateAnimBg="0"/>
      <p:bldP spid="7181" grpId="0" animBg="1" autoUpdateAnimBg="0"/>
      <p:bldP spid="7182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93F6BD66-EDBC-4F56-B219-F7124590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7B04E-BBBB-4EED-BFE6-B20A3D3DF8F3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593C055-FF35-4AD3-ADA1-E8DA985CA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Wirbel - Strudel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8195" name="Object 3">
            <a:extLst>
              <a:ext uri="{FF2B5EF4-FFF2-40B4-BE49-F238E27FC236}">
                <a16:creationId xmlns:a16="http://schemas.microsoft.com/office/drawing/2014/main" id="{9B665196-00BF-4125-ACAC-49CC215D6B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63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8195" name="Object 3">
                        <a:extLst>
                          <a:ext uri="{FF2B5EF4-FFF2-40B4-BE49-F238E27FC236}">
                            <a16:creationId xmlns:a16="http://schemas.microsoft.com/office/drawing/2014/main" id="{9B665196-00BF-4125-ACAC-49CC215D6B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7">
            <a:extLst>
              <a:ext uri="{FF2B5EF4-FFF2-40B4-BE49-F238E27FC236}">
                <a16:creationId xmlns:a16="http://schemas.microsoft.com/office/drawing/2014/main" id="{7C4DD2BD-92E2-4C95-A6E1-3F503B951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257800"/>
            <a:ext cx="8077200" cy="11080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600" b="1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Gefahr :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Schwimmer können unter Wasser gezogen werden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Wirbel und Strudel meiden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200" name="Picture 8" descr="C:\TEMP\Kapitel 2\2_4_1.jpg">
            <a:extLst>
              <a:ext uri="{FF2B5EF4-FFF2-40B4-BE49-F238E27FC236}">
                <a16:creationId xmlns:a16="http://schemas.microsoft.com/office/drawing/2014/main" id="{730420B0-784A-498B-8EFD-CEC159798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6019800" cy="290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TEMP\Kapitel 2\2_4_2.jpg">
            <a:extLst>
              <a:ext uri="{FF2B5EF4-FFF2-40B4-BE49-F238E27FC236}">
                <a16:creationId xmlns:a16="http://schemas.microsoft.com/office/drawing/2014/main" id="{7F83E100-850B-4043-8272-8DEB4426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15462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TEMP\Kapitel 2\2_4_3.jpg">
            <a:extLst>
              <a:ext uri="{FF2B5EF4-FFF2-40B4-BE49-F238E27FC236}">
                <a16:creationId xmlns:a16="http://schemas.microsoft.com/office/drawing/2014/main" id="{0A5B17C8-8B4C-4345-9CED-9C5CDE1E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15779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11">
            <a:extLst>
              <a:ext uri="{FF2B5EF4-FFF2-40B4-BE49-F238E27FC236}">
                <a16:creationId xmlns:a16="http://schemas.microsoft.com/office/drawing/2014/main" id="{3C6BD583-9D21-4231-B60A-A613A06FA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7432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Selbstrettung durch:</a:t>
            </a:r>
          </a:p>
        </p:txBody>
      </p:sp>
      <p:sp>
        <p:nvSpPr>
          <p:cNvPr id="8204" name="Text Box 12">
            <a:extLst>
              <a:ext uri="{FF2B5EF4-FFF2-40B4-BE49-F238E27FC236}">
                <a16:creationId xmlns:a16="http://schemas.microsoft.com/office/drawing/2014/main" id="{5538FC50-35D6-44A9-B360-083A66BF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419600"/>
            <a:ext cx="16002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Aus Strudeln nicht möglich</a:t>
            </a: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3F14E25A-AFA8-4055-80F5-EE667F3B6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200400"/>
            <a:ext cx="2133600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Bei Wirbeln durch kräftiges Herausschwimmen</a:t>
            </a:r>
          </a:p>
        </p:txBody>
      </p:sp>
      <p:sp>
        <p:nvSpPr>
          <p:cNvPr id="8206" name="Text Box 14">
            <a:extLst>
              <a:ext uri="{FF2B5EF4-FFF2-40B4-BE49-F238E27FC236}">
                <a16:creationId xmlns:a16="http://schemas.microsoft.com/office/drawing/2014/main" id="{17783C28-E243-4C79-91E6-64612090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43000"/>
            <a:ext cx="2286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Fremdrettung durch:</a:t>
            </a:r>
          </a:p>
        </p:txBody>
      </p:sp>
      <p:sp>
        <p:nvSpPr>
          <p:cNvPr id="8207" name="Text Box 15">
            <a:extLst>
              <a:ext uri="{FF2B5EF4-FFF2-40B4-BE49-F238E27FC236}">
                <a16:creationId xmlns:a16="http://schemas.microsoft.com/office/drawing/2014/main" id="{F03DBA44-6611-4552-A436-797FFFD47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600200"/>
            <a:ext cx="2286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Rettungsball, - leine</a:t>
            </a:r>
          </a:p>
        </p:txBody>
      </p:sp>
      <p:sp>
        <p:nvSpPr>
          <p:cNvPr id="8208" name="Text Box 16">
            <a:extLst>
              <a:ext uri="{FF2B5EF4-FFF2-40B4-BE49-F238E27FC236}">
                <a16:creationId xmlns:a16="http://schemas.microsoft.com/office/drawing/2014/main" id="{B93E6BFB-82C6-4C26-82C0-B10B4FCED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057400"/>
            <a:ext cx="2286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Rettungsboot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 autoUpdateAnimBg="0"/>
      <p:bldP spid="8199" grpId="0" animBg="1" autoUpdateAnimBg="0"/>
      <p:bldP spid="8203" grpId="0" animBg="1" autoUpdateAnimBg="0"/>
      <p:bldP spid="8204" grpId="0" animBg="1" autoUpdateAnimBg="0"/>
      <p:bldP spid="8205" grpId="0" animBg="1" autoUpdateAnimBg="0"/>
      <p:bldP spid="8206" grpId="0" animBg="1" autoUpdateAnimBg="0"/>
      <p:bldP spid="8207" grpId="0" animBg="1" autoUpdateAnimBg="0"/>
      <p:bldP spid="8208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9B216F54-3209-48B9-BD8A-5A4A6567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D65768-B971-4CB8-89D6-3A67EFE2F0CF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D129227-A294-43C7-A773-AA01A2337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Wehre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E718549C-588B-462A-B3EE-021B27A0B3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7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E718549C-588B-462A-B3EE-021B27A0B3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6">
            <a:extLst>
              <a:ext uri="{FF2B5EF4-FFF2-40B4-BE49-F238E27FC236}">
                <a16:creationId xmlns:a16="http://schemas.microsoft.com/office/drawing/2014/main" id="{DC5671A1-B492-4279-81FD-CEDEC8174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562600"/>
            <a:ext cx="8077200" cy="7413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Gewässer oberhalb des Wehres verlassen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Hinweis beachten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223" name="Picture 7" descr="C:\TEMP\Kapitel 2\2_5_1.jpg">
            <a:extLst>
              <a:ext uri="{FF2B5EF4-FFF2-40B4-BE49-F238E27FC236}">
                <a16:creationId xmlns:a16="http://schemas.microsoft.com/office/drawing/2014/main" id="{D460B2C7-B828-441E-ADE2-76E60F45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5791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TEMP\Kapitel 2\2_5_2.jpg">
            <a:extLst>
              <a:ext uri="{FF2B5EF4-FFF2-40B4-BE49-F238E27FC236}">
                <a16:creationId xmlns:a16="http://schemas.microsoft.com/office/drawing/2014/main" id="{99C375AE-EE69-47CA-96E7-4B45886D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1936750" cy="2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Text Box 9">
            <a:extLst>
              <a:ext uri="{FF2B5EF4-FFF2-40B4-BE49-F238E27FC236}">
                <a16:creationId xmlns:a16="http://schemas.microsoft.com/office/drawing/2014/main" id="{F3E56B86-D09A-4893-82C0-2DAE5A261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3780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 Gefahren !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21203BFC-DEEF-4781-8EF4-0533CEE3D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24384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Schwimmer werden unter Wasser gezogen</a:t>
            </a: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4A6643E0-CD47-4FC5-AFE0-505E88D15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71800"/>
            <a:ext cx="24384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der Walze festgehalten</a:t>
            </a: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05526D46-1A73-4C3C-94EB-B9B0CFE6C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524000"/>
            <a:ext cx="2590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 Verletzungen</a:t>
            </a:r>
          </a:p>
        </p:txBody>
      </p:sp>
      <p:sp>
        <p:nvSpPr>
          <p:cNvPr id="9229" name="Text Box 13">
            <a:extLst>
              <a:ext uri="{FF2B5EF4-FFF2-40B4-BE49-F238E27FC236}">
                <a16:creationId xmlns:a16="http://schemas.microsoft.com/office/drawing/2014/main" id="{6721AB9F-721E-41B0-9ACD-383443A3D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057400"/>
            <a:ext cx="12954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Prellungen</a:t>
            </a:r>
          </a:p>
        </p:txBody>
      </p:sp>
      <p:sp>
        <p:nvSpPr>
          <p:cNvPr id="9230" name="Text Box 14">
            <a:extLst>
              <a:ext uri="{FF2B5EF4-FFF2-40B4-BE49-F238E27FC236}">
                <a16:creationId xmlns:a16="http://schemas.microsoft.com/office/drawing/2014/main" id="{685DBD11-F06E-43AC-AF10-A1178089F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0"/>
            <a:ext cx="12954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Ertrinken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autoUpdateAnimBg="0"/>
      <p:bldP spid="9222" grpId="0" animBg="1" autoUpdateAnimBg="0"/>
      <p:bldP spid="9225" grpId="0" animBg="1" autoUpdateAnimBg="0"/>
      <p:bldP spid="9226" grpId="0" animBg="1" autoUpdateAnimBg="0"/>
      <p:bldP spid="9227" grpId="0" animBg="1" autoUpdateAnimBg="0"/>
      <p:bldP spid="9228" grpId="0" animBg="1" autoUpdateAnimBg="0"/>
      <p:bldP spid="9229" grpId="0" animBg="1" autoUpdateAnimBg="0"/>
      <p:bldP spid="9230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425E3B9-D4FB-4047-9485-855495299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76593-FE3B-4B84-9FFC-C7B0BAD9EE1E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65ADBC81-86AF-4B1E-8C66-DC2D04B068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Sonstige Gefahren im Wasser</a:t>
            </a:r>
          </a:p>
        </p:txBody>
      </p:sp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35838D9A-19FD-4150-8B79-D3C3605168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1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35838D9A-19FD-4150-8B79-D3C3605168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2222DD01-044A-4121-89CF-20BD4369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7D84C-F24F-413A-9E8F-63D16F257121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B099F45C-FB64-43F6-A8F6-D34218D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Wassertrübung durch Schmutzstoffe und Chemikalien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2BC755DF-EF28-4522-B774-679ECB420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10200"/>
            <a:ext cx="8077200" cy="3746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Gewässer unterhalb von chemischen Fabriken, Färbereien, usw. nicht betreten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B4860ACE-7DFB-4770-BA40-364C7B441C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5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10244" name="Object 4">
                        <a:extLst>
                          <a:ext uri="{FF2B5EF4-FFF2-40B4-BE49-F238E27FC236}">
                            <a16:creationId xmlns:a16="http://schemas.microsoft.com/office/drawing/2014/main" id="{B4860ACE-7DFB-4770-BA40-364C7B441C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5" name="Picture 5" descr="C:\TEMP\Kapitel 3\3_1.jpg">
            <a:extLst>
              <a:ext uri="{FF2B5EF4-FFF2-40B4-BE49-F238E27FC236}">
                <a16:creationId xmlns:a16="http://schemas.microsoft.com/office/drawing/2014/main" id="{EB675139-E481-4802-9D84-5A74EF32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5791200" cy="33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6">
            <a:extLst>
              <a:ext uri="{FF2B5EF4-FFF2-40B4-BE49-F238E27FC236}">
                <a16:creationId xmlns:a16="http://schemas.microsoft.com/office/drawing/2014/main" id="{03884B43-4AC6-41AC-B283-D7C2EE3C1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764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  <p:sp>
        <p:nvSpPr>
          <p:cNvPr id="10247" name="Text Box 7">
            <a:extLst>
              <a:ext uri="{FF2B5EF4-FFF2-40B4-BE49-F238E27FC236}">
                <a16:creationId xmlns:a16="http://schemas.microsoft.com/office/drawing/2014/main" id="{919D4563-497F-44B1-B800-BEF138D87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62200"/>
            <a:ext cx="16764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Vergiftungen</a:t>
            </a:r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848CF522-9BA4-493B-A742-647A412F6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971800"/>
            <a:ext cx="1677988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Hautreizungen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1A942591-D78E-449C-957E-62FA1A583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581400"/>
            <a:ext cx="16764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Allergien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animBg="1" autoUpdateAnimBg="0"/>
      <p:bldP spid="10246" grpId="0" animBg="1" autoUpdateAnimBg="0"/>
      <p:bldP spid="10247" grpId="0" animBg="1" autoUpdateAnimBg="0"/>
      <p:bldP spid="10248" grpId="0" animBg="1" autoUpdateAnimBg="0"/>
      <p:bldP spid="10249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61D99202-D8D1-43AD-87DF-CD51B6B7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CD9115-DD8C-491D-BD18-33A769A8FBCC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A7DC2898-FDCF-4D7F-B2CF-8B218EFE1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Unrat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C19A5F42-8CB1-4078-BE1B-B64D0757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10200"/>
            <a:ext cx="8077200" cy="7413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Nicht in unbekannte Gewässer hineinspringen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Vom Ufer aus vorsichtig hineingehen !</a:t>
            </a:r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687B3A89-212C-4AC6-8760-7082AD8AEE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59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3076" name="Object 4">
                        <a:extLst>
                          <a:ext uri="{FF2B5EF4-FFF2-40B4-BE49-F238E27FC236}">
                            <a16:creationId xmlns:a16="http://schemas.microsoft.com/office/drawing/2014/main" id="{687B3A89-212C-4AC6-8760-7082AD8AEE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C:\TEMP\Kapitel 3\3_2.jpg">
            <a:extLst>
              <a:ext uri="{FF2B5EF4-FFF2-40B4-BE49-F238E27FC236}">
                <a16:creationId xmlns:a16="http://schemas.microsoft.com/office/drawing/2014/main" id="{A506ADEA-E009-476E-83E1-A8200F264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5791200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>
            <a:extLst>
              <a:ext uri="{FF2B5EF4-FFF2-40B4-BE49-F238E27FC236}">
                <a16:creationId xmlns:a16="http://schemas.microsoft.com/office/drawing/2014/main" id="{DC5F3977-C41C-4B3B-91ED-0279A8C43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26701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Verletzungen!</a:t>
            </a: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2E35F33-469B-4FD4-B61C-14196E53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33600"/>
            <a:ext cx="2667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Schnittverletzungen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B46E17F7-9696-482D-9F10-5CADF557C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90800"/>
            <a:ext cx="2667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Verstauchungen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39640CD6-92AD-497B-9574-AA8807B2B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0"/>
            <a:ext cx="2667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Knochenbrüche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10F841C9-B754-4E75-9D80-8777F8210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05200"/>
            <a:ext cx="2667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Kopfverletzungen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3B850882-8F8E-4205-BD49-23911A1D3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600200"/>
            <a:ext cx="1963738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Fremdrettung mit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F4A23C99-7011-47B7-8126-2319EF795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2209800"/>
            <a:ext cx="2579688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Rettungsgurt und Leine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E3FEF9DF-FBAE-4A0E-8D0E-7702A9D4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743200"/>
            <a:ext cx="25146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Rettungsball, -ring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 autoUpdateAnimBg="0"/>
      <p:bldP spid="3075" grpId="0" animBg="1" autoUpdateAnimBg="0"/>
      <p:bldP spid="3079" grpId="0" animBg="1" autoUpdateAnimBg="0"/>
      <p:bldP spid="3080" grpId="0" animBg="1" autoUpdateAnimBg="0"/>
      <p:bldP spid="3081" grpId="0" animBg="1" autoUpdateAnimBg="0"/>
      <p:bldP spid="3082" grpId="0" animBg="1" autoUpdateAnimBg="0"/>
      <p:bldP spid="3083" grpId="0" animBg="1" autoUpdateAnimBg="0"/>
      <p:bldP spid="3084" grpId="0" animBg="1" autoUpdateAnimBg="0"/>
      <p:bldP spid="3085" grpId="0" animBg="1" autoUpdateAnimBg="0"/>
      <p:bldP spid="3086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050D72D5-63E8-4A73-8B16-01F74454D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3C15F0-2DF7-4B24-943D-0ED546850278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BABA018C-AF95-486D-BD03-91076E057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Wasserfahrzeuge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6D67A0A0-DC0B-4D49-962B-5370B1C89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410200"/>
            <a:ext cx="8077200" cy="5556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Den Bereich von Wasserfahrzeugen meiden, diese ständig beobachten, rechtzeitig ausweichen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BC2FBFF0-0E89-4781-BC33-43B02318A0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83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BC2FBFF0-0E89-4781-BC33-43B02318A0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7" descr="C:\TEMP\Kapitel 3\3_3_1.jpg">
            <a:extLst>
              <a:ext uri="{FF2B5EF4-FFF2-40B4-BE49-F238E27FC236}">
                <a16:creationId xmlns:a16="http://schemas.microsoft.com/office/drawing/2014/main" id="{CA1B8C96-966D-4900-AF19-6B71B0EAE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45720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TEMP\Kapitel 3\3_3_2.jpg">
            <a:extLst>
              <a:ext uri="{FF2B5EF4-FFF2-40B4-BE49-F238E27FC236}">
                <a16:creationId xmlns:a16="http://schemas.microsoft.com/office/drawing/2014/main" id="{FA8E2BC1-ED2B-43F6-98D4-2217A71A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4572000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Text Box 9">
            <a:extLst>
              <a:ext uri="{FF2B5EF4-FFF2-40B4-BE49-F238E27FC236}">
                <a16:creationId xmlns:a16="http://schemas.microsoft.com/office/drawing/2014/main" id="{3C76562A-FC73-48F5-B93D-78E0D74B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66A94A03-7F93-476F-A713-CD98EB24C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2509838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Kann gerammt werden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8061E4FB-8534-490C-9935-C5806F5E8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43200"/>
            <a:ext cx="279241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Kann überfahren werden!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 autoUpdateAnimBg="0"/>
      <p:bldP spid="4099" grpId="0" animBg="1" autoUpdateAnimBg="0"/>
      <p:bldP spid="4105" grpId="0" animBg="1" autoUpdateAnimBg="0"/>
      <p:bldP spid="4106" grpId="0" animBg="1" autoUpdateAnimBg="0"/>
      <p:bldP spid="4107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743BEECB-ABED-4C50-ACED-CAEF4527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02EFA-72BC-4781-99AC-E7C1CBA01EA0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071F3A29-8232-4787-9A0D-57B7C5545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33400"/>
            <a:ext cx="57912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Besondere Gefahrensituationen 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DEDE1FFB-686C-4CF9-BD4A-BED416D6E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495800"/>
            <a:ext cx="3581400" cy="193833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Abtreiben, Kentern, Sinken durch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Überladung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falschen Platzwechsel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Strömung, Wind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falsche Fahrmanöver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Havarien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124" name="Object 4">
            <a:extLst>
              <a:ext uri="{FF2B5EF4-FFF2-40B4-BE49-F238E27FC236}">
                <a16:creationId xmlns:a16="http://schemas.microsoft.com/office/drawing/2014/main" id="{51029C57-C4BF-4C3E-A6A7-AAC70308FA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07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5124" name="Object 4">
                        <a:extLst>
                          <a:ext uri="{FF2B5EF4-FFF2-40B4-BE49-F238E27FC236}">
                            <a16:creationId xmlns:a16="http://schemas.microsoft.com/office/drawing/2014/main" id="{51029C57-C4BF-4C3E-A6A7-AAC70308FA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 Box 7">
            <a:extLst>
              <a:ext uri="{FF2B5EF4-FFF2-40B4-BE49-F238E27FC236}">
                <a16:creationId xmlns:a16="http://schemas.microsoft.com/office/drawing/2014/main" id="{5FFE3886-01E3-420D-ABEB-85B0CD02B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066800"/>
            <a:ext cx="5006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Klein-, Segel- oder Motorboote</a:t>
            </a:r>
          </a:p>
        </p:txBody>
      </p:sp>
      <p:pic>
        <p:nvPicPr>
          <p:cNvPr id="5128" name="Picture 8" descr="C:\TEMP\Kapitel 3\3_4_1.jpg">
            <a:extLst>
              <a:ext uri="{FF2B5EF4-FFF2-40B4-BE49-F238E27FC236}">
                <a16:creationId xmlns:a16="http://schemas.microsoft.com/office/drawing/2014/main" id="{2FDA3266-CBA8-4EFE-80A1-7013204EF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32460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TEMP\Kapitel 3\3_4_2.jpg">
            <a:extLst>
              <a:ext uri="{FF2B5EF4-FFF2-40B4-BE49-F238E27FC236}">
                <a16:creationId xmlns:a16="http://schemas.microsoft.com/office/drawing/2014/main" id="{6C8BD0E1-4B76-4E99-9B87-D4951E90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05200"/>
            <a:ext cx="2743200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Text Box 10">
            <a:extLst>
              <a:ext uri="{FF2B5EF4-FFF2-40B4-BE49-F238E27FC236}">
                <a16:creationId xmlns:a16="http://schemas.microsoft.com/office/drawing/2014/main" id="{0C998EB9-E4AA-4A78-9DB3-4B324651D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0386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5130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CA02C195-EFDA-4370-AEC7-FB3FE724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D6104A-2B31-4630-BF4C-3BC2E27EDE07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DE08B8CB-F96C-4B79-8AAA-5014C009B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33400"/>
            <a:ext cx="59436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Besondere Gefahrensituationen 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68845432-60AC-4B43-80E9-5D3D131B6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24400"/>
            <a:ext cx="8077200" cy="171291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Erschöpfung und Unterkühlung infolge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mangelnder Erfahrung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widriger Winde und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zu hohem Wellengang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Überschätzung der eigenen Kräfte!</a:t>
            </a:r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77D14D94-9F1C-478D-8195-7D2A28ECF0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31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6148" name="Object 4">
                        <a:extLst>
                          <a:ext uri="{FF2B5EF4-FFF2-40B4-BE49-F238E27FC236}">
                            <a16:creationId xmlns:a16="http://schemas.microsoft.com/office/drawing/2014/main" id="{77D14D94-9F1C-478D-8195-7D2A28ECF0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 Box 6">
            <a:extLst>
              <a:ext uri="{FF2B5EF4-FFF2-40B4-BE49-F238E27FC236}">
                <a16:creationId xmlns:a16="http://schemas.microsoft.com/office/drawing/2014/main" id="{35B9A9F7-2ECA-4BBB-8385-593D67AF4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1430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Surfer</a:t>
            </a:r>
          </a:p>
        </p:txBody>
      </p:sp>
      <p:pic>
        <p:nvPicPr>
          <p:cNvPr id="6151" name="Picture 7" descr="C:\TEMP\Kapitel 3\3_5.jpg">
            <a:extLst>
              <a:ext uri="{FF2B5EF4-FFF2-40B4-BE49-F238E27FC236}">
                <a16:creationId xmlns:a16="http://schemas.microsoft.com/office/drawing/2014/main" id="{C7B53A4D-04A4-4748-B1BA-E32E5E6E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4343400" cy="28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8">
            <a:extLst>
              <a:ext uri="{FF2B5EF4-FFF2-40B4-BE49-F238E27FC236}">
                <a16:creationId xmlns:a16="http://schemas.microsoft.com/office/drawing/2014/main" id="{C8C5CA61-CC80-46E3-B5B5-AC07A9E9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148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 autoUpdateAnimBg="0"/>
      <p:bldP spid="6147" grpId="0" animBg="1" autoUpdateAnimBg="0"/>
      <p:bldP spid="6150" grpId="0" autoUpdateAnimBg="0"/>
      <p:bldP spid="615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CF563F5-224D-495A-A2D6-495BD45F5964}"/>
              </a:ext>
            </a:extLst>
          </p:cNvPr>
          <p:cNvSpPr>
            <a:spLocks noChangeArrowheads="1"/>
          </p:cNvSpPr>
          <p:nvPr>
            <p:ph type="ctrTitle"/>
          </p:nvPr>
        </p:nvSpPr>
        <p:spPr>
          <a:xfrm>
            <a:off x="533400" y="457200"/>
            <a:ext cx="8075613" cy="1371600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ctr"/>
            <a:r>
              <a:rPr lang="de-DE" altLang="de-DE">
                <a:solidFill>
                  <a:srgbClr val="FF3300"/>
                </a:solidFill>
              </a:rPr>
              <a:t>Rechte und Pflichten bei der Hilfeleistung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88E37B3-45E8-42FE-B730-1E022E439733}"/>
              </a:ext>
            </a:extLst>
          </p:cNvPr>
          <p:cNvSpPr>
            <a:spLocks noChangeArrowheads="1"/>
          </p:cNvSpPr>
          <p:nvPr>
            <p:ph type="subTitle" idx="1"/>
          </p:nvPr>
        </p:nvSpPr>
        <p:spPr>
          <a:xfrm>
            <a:off x="1981200" y="2209800"/>
            <a:ext cx="6629400" cy="3124200"/>
          </a:xfrm>
          <a:noFill/>
          <a:ln/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altLang="de-DE"/>
              <a:t> </a:t>
            </a:r>
            <a:r>
              <a:rPr lang="de-DE" altLang="de-DE" sz="2800"/>
              <a:t>Verpflichtung zur Hilfeleistung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altLang="de-DE" sz="2800"/>
              <a:t> Rechtsfolgen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altLang="de-DE" sz="2800"/>
              <a:t> Notwehr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altLang="de-DE" sz="2800"/>
              <a:t> Notstand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altLang="de-DE" sz="2800"/>
              <a:t> Geschäftsführung ohne Auftrag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de-DE" altLang="de-DE" sz="2800"/>
              <a:t> Versicherungsangelegenheiten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 autoUpdateAnimBg="0"/>
      <p:bldP spid="63491" grpId="0" build="p" autoUpdateAnimBg="0" advAuto="300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7F3CA6EC-6A25-4DC9-81B4-4C3FD990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B3511D-B523-43CA-8A75-317CDB6261C1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4CD02690-EB21-40A6-B674-771B2AC6B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33400"/>
            <a:ext cx="6019800" cy="5334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Besondere Gefahrensituationen III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9B71BE36-E864-45E6-B763-26193B62C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34000"/>
            <a:ext cx="5486400" cy="112871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28800" marR="0" lvl="4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Prellugen</a:t>
            </a:r>
          </a:p>
          <a:p>
            <a:pPr marL="1828800" marR="0" lvl="4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Gehirnerschütterung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Bewußtlosigkeit</a:t>
            </a:r>
          </a:p>
          <a:p>
            <a:pPr marL="1828800" marR="0" lvl="4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Schnittverletzungen</a:t>
            </a:r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id="{273031C0-627F-4837-A666-8FC837D167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5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7172" name="Object 4">
                        <a:extLst>
                          <a:ext uri="{FF2B5EF4-FFF2-40B4-BE49-F238E27FC236}">
                            <a16:creationId xmlns:a16="http://schemas.microsoft.com/office/drawing/2014/main" id="{273031C0-627F-4837-A666-8FC837D167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>
            <a:extLst>
              <a:ext uri="{FF2B5EF4-FFF2-40B4-BE49-F238E27FC236}">
                <a16:creationId xmlns:a16="http://schemas.microsoft.com/office/drawing/2014/main" id="{50DC4846-99E0-4F28-93F0-AF6A4C7D0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0668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Schwimmer (Verletzungen durch Surfer)</a:t>
            </a:r>
          </a:p>
        </p:txBody>
      </p:sp>
      <p:pic>
        <p:nvPicPr>
          <p:cNvPr id="7175" name="Picture 7" descr="C:\TEMP\Kapitel 3\3_6.jpg">
            <a:extLst>
              <a:ext uri="{FF2B5EF4-FFF2-40B4-BE49-F238E27FC236}">
                <a16:creationId xmlns:a16="http://schemas.microsoft.com/office/drawing/2014/main" id="{AA28F87E-51DB-413C-B155-54D53584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4572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Text Box 8">
            <a:extLst>
              <a:ext uri="{FF2B5EF4-FFF2-40B4-BE49-F238E27FC236}">
                <a16:creationId xmlns:a16="http://schemas.microsoft.com/office/drawing/2014/main" id="{B32F73E0-96E1-4296-9FCB-4726C948D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800600"/>
            <a:ext cx="2670175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Verletzungen!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  <p:bldP spid="7174" grpId="0" autoUpdateAnimBg="0"/>
      <p:bldP spid="7176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7AAAE97-1E0D-4690-A2A8-A5D94A4A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480135-A833-4A40-AD0D-BDB9E24B49AE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E774FAC2-274F-42C2-B2AB-B36E2890FB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Gefahren an und in Küstengewässern</a:t>
            </a:r>
          </a:p>
        </p:txBody>
      </p:sp>
      <p:graphicFrame>
        <p:nvGraphicFramePr>
          <p:cNvPr id="10243" name="Object 3">
            <a:extLst>
              <a:ext uri="{FF2B5EF4-FFF2-40B4-BE49-F238E27FC236}">
                <a16:creationId xmlns:a16="http://schemas.microsoft.com/office/drawing/2014/main" id="{2B7FA9EF-EF82-4321-A8E7-2C7B46B10C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79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10243" name="Object 3">
                        <a:extLst>
                          <a:ext uri="{FF2B5EF4-FFF2-40B4-BE49-F238E27FC236}">
                            <a16:creationId xmlns:a16="http://schemas.microsoft.com/office/drawing/2014/main" id="{2B7FA9EF-EF82-4321-A8E7-2C7B46B10C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FA65A5CA-1448-423D-8220-1F4EFA43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A4AA5-837D-492C-8993-34EA722EA4D1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A6BA6884-8D0B-46C3-A484-E6F72920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Wellenbewegung - Brandung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49F9DCE0-C392-499D-8AF6-D7AB506F3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562600"/>
            <a:ext cx="6248400" cy="3746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Brandung mit hohen Wellen oder an felsiger Küste meiden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268" name="Object 4">
            <a:extLst>
              <a:ext uri="{FF2B5EF4-FFF2-40B4-BE49-F238E27FC236}">
                <a16:creationId xmlns:a16="http://schemas.microsoft.com/office/drawing/2014/main" id="{09B744A3-FEC4-4E93-B609-295D9C1545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3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11268" name="Object 4">
                        <a:extLst>
                          <a:ext uri="{FF2B5EF4-FFF2-40B4-BE49-F238E27FC236}">
                            <a16:creationId xmlns:a16="http://schemas.microsoft.com/office/drawing/2014/main" id="{09B744A3-FEC4-4E93-B609-295D9C1545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C:\TEMP\Kapitel 4\4_1_1.jpg">
            <a:extLst>
              <a:ext uri="{FF2B5EF4-FFF2-40B4-BE49-F238E27FC236}">
                <a16:creationId xmlns:a16="http://schemas.microsoft.com/office/drawing/2014/main" id="{E051AA2D-E504-4658-945F-7E985CAA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5715000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TEMP\Kapitel 4\4_1_2.jpg">
            <a:extLst>
              <a:ext uri="{FF2B5EF4-FFF2-40B4-BE49-F238E27FC236}">
                <a16:creationId xmlns:a16="http://schemas.microsoft.com/office/drawing/2014/main" id="{F130E574-104C-4E5F-851B-AEFD0FF0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0000"/>
            <a:ext cx="152400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TEMP\Kapitel 4\4_1_3.jpg">
            <a:extLst>
              <a:ext uri="{FF2B5EF4-FFF2-40B4-BE49-F238E27FC236}">
                <a16:creationId xmlns:a16="http://schemas.microsoft.com/office/drawing/2014/main" id="{C0AE9C5C-D947-4359-9A8B-2A77F6C1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2057400" cy="139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9">
            <a:extLst>
              <a:ext uri="{FF2B5EF4-FFF2-40B4-BE49-F238E27FC236}">
                <a16:creationId xmlns:a16="http://schemas.microsoft.com/office/drawing/2014/main" id="{B1FC3A82-C280-4E04-99FF-21CB4D192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30C9DF58-341E-4DAC-948F-E9540051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22098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Drücken unter die Wasseroberfläche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E268A5D1-BA1D-4A2C-98CF-5D2244193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71800"/>
            <a:ext cx="22098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Durch Sog mit ins Meer gerissen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1AFD23C8-2C53-46DD-A745-8421F12A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76400"/>
            <a:ext cx="2209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Selbstrettung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BC281A45-0691-46D6-B32A-39CAB8E7F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209800"/>
            <a:ext cx="22098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Panik vermeiden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BD3BBEFF-7A3B-45A6-86F4-830C78A9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743200"/>
            <a:ext cx="2227263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Mit Wellen an Land schwimmen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 autoUpdateAnimBg="0"/>
      <p:bldP spid="11267" grpId="0" animBg="1" autoUpdateAnimBg="0"/>
      <p:bldP spid="11273" grpId="0" animBg="1" autoUpdateAnimBg="0"/>
      <p:bldP spid="11274" grpId="0" animBg="1" autoUpdateAnimBg="0"/>
      <p:bldP spid="11275" grpId="0" animBg="1" autoUpdateAnimBg="0"/>
      <p:bldP spid="11276" grpId="0" animBg="1" autoUpdateAnimBg="0"/>
      <p:bldP spid="11277" grpId="0" animBg="1" autoUpdateAnimBg="0"/>
      <p:bldP spid="11278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B81BE4BC-6008-472D-A3D1-A17DB4C8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B5055F-E742-454B-B029-81B3AF1155AA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59697A0C-9E6C-41C0-83D4-3CADEF7BA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Strömungen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1118A8E4-CB05-4F20-935C-248DFABAA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10200"/>
            <a:ext cx="5562600" cy="7413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Warntafeln und Signale am Strand beachten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Auf Strömungen im Badebereich achten !</a:t>
            </a:r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C109A3D3-096F-433A-84A7-AA118AFBA6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7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3076" name="Object 4">
                        <a:extLst>
                          <a:ext uri="{FF2B5EF4-FFF2-40B4-BE49-F238E27FC236}">
                            <a16:creationId xmlns:a16="http://schemas.microsoft.com/office/drawing/2014/main" id="{C109A3D3-096F-433A-84A7-AA118AFBA6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6" descr="C:\TEMP\Kapitel 4\4_2.jpg">
            <a:extLst>
              <a:ext uri="{FF2B5EF4-FFF2-40B4-BE49-F238E27FC236}">
                <a16:creationId xmlns:a16="http://schemas.microsoft.com/office/drawing/2014/main" id="{D32ABAA5-50E2-40FF-A022-AF93E489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4953000" cy="36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>
            <a:extLst>
              <a:ext uri="{FF2B5EF4-FFF2-40B4-BE49-F238E27FC236}">
                <a16:creationId xmlns:a16="http://schemas.microsoft.com/office/drawing/2014/main" id="{EE7FC841-B4A9-42EC-AE3C-301685C1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F9D3941B-F332-48A3-825B-D2AADC8F1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30734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Strömungen reißen Badende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von den Füßen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12E25E1A-A3BD-4F75-9A54-F643094B5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0"/>
            <a:ext cx="343852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Strömungen ziehen Schwimmer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mit sich und erzeugen Panik!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8DCF7119-5549-42FF-84C6-5FFE3FB42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00"/>
            <a:ext cx="2286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Fremdrettung mit: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0B1A489A-AEDC-49BE-A319-59F5D08F2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133600"/>
            <a:ext cx="2303463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Rettungsboot, - leine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 autoUpdateAnimBg="0"/>
      <p:bldP spid="3075" grpId="0" animBg="1" autoUpdateAnimBg="0"/>
      <p:bldP spid="3079" grpId="0" animBg="1" autoUpdateAnimBg="0"/>
      <p:bldP spid="3080" grpId="0" animBg="1" autoUpdateAnimBg="0"/>
      <p:bldP spid="3081" grpId="0" animBg="1" autoUpdateAnimBg="0"/>
      <p:bldP spid="3082" grpId="0" animBg="1" autoUpdateAnimBg="0"/>
      <p:bldP spid="3083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810CC606-0799-4DAE-9777-234B0315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914FAB-C4AA-4224-8FFF-E18B2FFCE03B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077B8F94-8A6E-4EAC-9229-A51F06394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Wind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233BE26E-7068-4111-8A83-F8305ACC8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10200"/>
            <a:ext cx="6553200" cy="7413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Mit Wassersportgeräten in unmittelbarer Nähe der Küste bleiben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Ständig den Abstand zum Strand beobachten !</a:t>
            </a:r>
          </a:p>
        </p:txBody>
      </p:sp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2995FE52-3C55-46D0-B213-20860FB5D7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51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2995FE52-3C55-46D0-B213-20860FB5D7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6" descr="C:\TEMP\Kapitel 4\4_3.jpg">
            <a:extLst>
              <a:ext uri="{FF2B5EF4-FFF2-40B4-BE49-F238E27FC236}">
                <a16:creationId xmlns:a16="http://schemas.microsoft.com/office/drawing/2014/main" id="{316804C5-8499-48D3-ABC4-69BF9CCA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5791200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 Box 7">
            <a:extLst>
              <a:ext uri="{FF2B5EF4-FFF2-40B4-BE49-F238E27FC236}">
                <a16:creationId xmlns:a16="http://schemas.microsoft.com/office/drawing/2014/main" id="{9F31AAD3-694E-42DD-B68E-E34423E56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30480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Selbstrettung: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908827E5-CBA7-4430-8645-419041790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30480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Wassersportgerät nicht verlassen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7A192A06-ED06-4B70-9D09-8BBAC3E49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71800"/>
            <a:ext cx="30480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Durch Hilferufe und Winken bemerkbar machen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275D3863-EB19-4FB3-8D84-A2A7D8D9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600200"/>
            <a:ext cx="2033588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Fremdrettung mit: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3FB57A3B-FEB2-464A-AA54-C351C0A04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09800"/>
            <a:ext cx="20574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Rettungsboot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 autoUpdateAnimBg="0"/>
      <p:bldP spid="4099" grpId="0" animBg="1" autoUpdateAnimBg="0"/>
      <p:bldP spid="4103" grpId="0" animBg="1" autoUpdateAnimBg="0"/>
      <p:bldP spid="4104" grpId="0" animBg="1" autoUpdateAnimBg="0"/>
      <p:bldP spid="4105" grpId="0" animBg="1" autoUpdateAnimBg="0"/>
      <p:bldP spid="4106" grpId="0" animBg="1" autoUpdateAnimBg="0"/>
      <p:bldP spid="4107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582756E1-7DAD-4D86-903B-D19D0336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E5486-60C5-48DB-918D-99EF9C53EF27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E9EC9D16-7C98-4B83-BE3D-170DF3075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Gezeiten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CE0C9436-98E3-4F93-9199-9CFD797E3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638800"/>
            <a:ext cx="4876800" cy="3429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Nur bei auflaufendem Wasser (Flut) baden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FAF5217F-A32C-4A15-915B-2EC6115DD5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5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6148" name="Object 4">
                        <a:extLst>
                          <a:ext uri="{FF2B5EF4-FFF2-40B4-BE49-F238E27FC236}">
                            <a16:creationId xmlns:a16="http://schemas.microsoft.com/office/drawing/2014/main" id="{FAF5217F-A32C-4A15-915B-2EC6115DD5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7" descr="C:\TEMP\Kapitel 4\4_5_1.jpg">
            <a:extLst>
              <a:ext uri="{FF2B5EF4-FFF2-40B4-BE49-F238E27FC236}">
                <a16:creationId xmlns:a16="http://schemas.microsoft.com/office/drawing/2014/main" id="{EE0549F6-940C-4CA8-B5CF-5A00A89E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44958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TEMP\Kapitel 4\4_5_2.jpg">
            <a:extLst>
              <a:ext uri="{FF2B5EF4-FFF2-40B4-BE49-F238E27FC236}">
                <a16:creationId xmlns:a16="http://schemas.microsoft.com/office/drawing/2014/main" id="{ED094CB4-BC00-45AD-8F02-DE7B4F12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4495800" cy="18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6803D77E-8D19-47F9-9A0A-99048919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CE82EC-BD62-4830-98BC-5E9B8B378EC0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8392F11-FEC6-4C5B-813C-96C42E802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Watt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7C8B1BEC-060A-4736-BF75-5D0D18C43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10200"/>
            <a:ext cx="6629400" cy="106045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Vorsicht bei Barfußgängen im Watt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Größere Wattwanderungen nur in Begleitung eines Führers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Rechtzeitig das Watt wieder verlassen !</a:t>
            </a:r>
          </a:p>
        </p:txBody>
      </p:sp>
      <p:graphicFrame>
        <p:nvGraphicFramePr>
          <p:cNvPr id="8196" name="Object 4">
            <a:extLst>
              <a:ext uri="{FF2B5EF4-FFF2-40B4-BE49-F238E27FC236}">
                <a16:creationId xmlns:a16="http://schemas.microsoft.com/office/drawing/2014/main" id="{52AF9705-A05C-4C4D-A46A-3D3C3C0F06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99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8196" name="Object 4">
                        <a:extLst>
                          <a:ext uri="{FF2B5EF4-FFF2-40B4-BE49-F238E27FC236}">
                            <a16:creationId xmlns:a16="http://schemas.microsoft.com/office/drawing/2014/main" id="{52AF9705-A05C-4C4D-A46A-3D3C3C0F06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8" name="Picture 6" descr="C:\TEMP\Kapitel 4\4_7.jpg">
            <a:extLst>
              <a:ext uri="{FF2B5EF4-FFF2-40B4-BE49-F238E27FC236}">
                <a16:creationId xmlns:a16="http://schemas.microsoft.com/office/drawing/2014/main" id="{06771C20-74D1-40AD-B373-34EE2A19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5029200" cy="36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107EF4E-5D5D-4CCA-9845-FC84D7F1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063661-34CE-4E4A-8961-ABE819B9A6C4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1F9D43F9-7F64-4230-B436-00871A90BC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Gefahren an winterlichen Gewässern</a:t>
            </a:r>
          </a:p>
        </p:txBody>
      </p:sp>
      <p:graphicFrame>
        <p:nvGraphicFramePr>
          <p:cNvPr id="6147" name="Object 3">
            <a:extLst>
              <a:ext uri="{FF2B5EF4-FFF2-40B4-BE49-F238E27FC236}">
                <a16:creationId xmlns:a16="http://schemas.microsoft.com/office/drawing/2014/main" id="{D70FDA67-2519-4310-B1D5-A8EF4E43F0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3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6147" name="Object 3">
                        <a:extLst>
                          <a:ext uri="{FF2B5EF4-FFF2-40B4-BE49-F238E27FC236}">
                            <a16:creationId xmlns:a16="http://schemas.microsoft.com/office/drawing/2014/main" id="{D70FDA67-2519-4310-B1D5-A8EF4E43F0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83549A7D-BC99-448F-BA45-5049450C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F2121F-5F57-467C-A6A1-D4A02441F592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6117B82D-2744-483C-8654-7515F95E5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Treibeisgefahr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9E669A73-9899-4497-91AD-368708E0E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334000"/>
            <a:ext cx="5105400" cy="7413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Eisschollen oder -rückstände am Ufer nicht betreten</a:t>
            </a: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Kinder fernhalten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172" name="Object 4">
            <a:extLst>
              <a:ext uri="{FF2B5EF4-FFF2-40B4-BE49-F238E27FC236}">
                <a16:creationId xmlns:a16="http://schemas.microsoft.com/office/drawing/2014/main" id="{BFED8B0E-5AB0-48FA-8DDC-175A4CE61E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7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7172" name="Object 4">
                        <a:extLst>
                          <a:ext uri="{FF2B5EF4-FFF2-40B4-BE49-F238E27FC236}">
                            <a16:creationId xmlns:a16="http://schemas.microsoft.com/office/drawing/2014/main" id="{BFED8B0E-5AB0-48FA-8DDC-175A4CE61E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5" descr="C:\TEMP\Kapitel 5\5_1.jpg">
            <a:extLst>
              <a:ext uri="{FF2B5EF4-FFF2-40B4-BE49-F238E27FC236}">
                <a16:creationId xmlns:a16="http://schemas.microsoft.com/office/drawing/2014/main" id="{CE6CDB61-ED0F-48EA-80AE-5E114B03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46482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>
            <a:extLst>
              <a:ext uri="{FF2B5EF4-FFF2-40B4-BE49-F238E27FC236}">
                <a16:creationId xmlns:a16="http://schemas.microsoft.com/office/drawing/2014/main" id="{992ADE91-8C0D-4064-B3EF-BDEECBFE4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00200"/>
            <a:ext cx="22479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Mögliche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Gefahren!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4AF8C529-84A9-4E75-BE6B-0E8E09974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0"/>
            <a:ext cx="2667000" cy="1311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Geraten Menschen in kaltes Wasser,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drohen Unterkühlung, Kälteschock und Tod!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  <p:bldP spid="7174" grpId="0" animBg="1" autoUpdateAnimBg="0"/>
      <p:bldP spid="7175" grpId="0" animBg="1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E4F6CF0-F909-4FA0-B63A-8A832FCA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FA2EA-1F9A-48F0-A758-577758A82A6A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AC185D0D-2A2C-4FD7-8975-9BFBDFCB3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Eisflächen</a:t>
            </a:r>
            <a:b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Rettung von der Oberfläche 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B052BC5E-95A3-40AB-A4BA-97B3ED19F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05200"/>
            <a:ext cx="8077200" cy="87471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Mit Armen, Beinen und Körper versuchen, sich seitlich auf das Eis hinaufzuschieben.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Bricht das Eis beim Hinaufschieben immer wieder ein, muß versucht werden, so zum nächtsgelegenen Ufer durchzubrechen.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2EB58678-1872-4236-8F2F-4CDB18AF68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1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3076" name="Object 4">
                        <a:extLst>
                          <a:ext uri="{FF2B5EF4-FFF2-40B4-BE49-F238E27FC236}">
                            <a16:creationId xmlns:a16="http://schemas.microsoft.com/office/drawing/2014/main" id="{2EB58678-1872-4236-8F2F-4CDB18AF68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7">
            <a:extLst>
              <a:ext uri="{FF2B5EF4-FFF2-40B4-BE49-F238E27FC236}">
                <a16:creationId xmlns:a16="http://schemas.microsoft.com/office/drawing/2014/main" id="{9D75B9D8-8A1E-4EAA-9F0F-46B0798AB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219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Selbstrettung</a:t>
            </a:r>
          </a:p>
        </p:txBody>
      </p:sp>
      <p:pic>
        <p:nvPicPr>
          <p:cNvPr id="3080" name="Picture 8" descr="C:\TEMP\Kapitel 5\5_2_1.jpg">
            <a:extLst>
              <a:ext uri="{FF2B5EF4-FFF2-40B4-BE49-F238E27FC236}">
                <a16:creationId xmlns:a16="http://schemas.microsoft.com/office/drawing/2014/main" id="{30CF9086-9C50-410D-95B5-AC544AD31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44196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TEMP\Kapitel 5\5_2_2.jpg">
            <a:extLst>
              <a:ext uri="{FF2B5EF4-FFF2-40B4-BE49-F238E27FC236}">
                <a16:creationId xmlns:a16="http://schemas.microsoft.com/office/drawing/2014/main" id="{91558C9A-58AB-4D77-8F97-0E7F022D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4343400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:\PFiles\MSOffice\Clipart\standard\stddir4\PH01375J.jpg">
            <a:extLst>
              <a:ext uri="{FF2B5EF4-FFF2-40B4-BE49-F238E27FC236}">
                <a16:creationId xmlns:a16="http://schemas.microsoft.com/office/drawing/2014/main" id="{9197BAF5-00BA-44F8-92B3-83E7DA29D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Rectangle 3">
            <a:extLst>
              <a:ext uri="{FF2B5EF4-FFF2-40B4-BE49-F238E27FC236}">
                <a16:creationId xmlns:a16="http://schemas.microsoft.com/office/drawing/2014/main" id="{30F8C5A5-CD6C-495C-B60B-7CC1D7764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458200" cy="2590800"/>
          </a:xfrm>
          <a:noFill/>
          <a:ln/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de-DE" altLang="de-DE" sz="3400" b="1">
                <a:solidFill>
                  <a:srgbClr val="FF3300"/>
                </a:solidFill>
              </a:rPr>
              <a:t>Sind Sie zur Hilfeleistung verpflichtet?</a:t>
            </a:r>
            <a:endParaRPr lang="de-DE" altLang="de-DE" sz="3400">
              <a:solidFill>
                <a:srgbClr val="FF3300"/>
              </a:solidFill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endParaRPr lang="de-DE" altLang="de-DE" sz="340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7986FF34-C167-44C4-A219-8A3E3174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38BF94-C21C-413E-B5FE-A8B26C6BC7FD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210C51F6-D8F3-485A-9C4D-A04DF9E60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Eisflächen</a:t>
            </a:r>
            <a:b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Rettung von der Oberfläche 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15D8C279-8323-48AB-9620-74FBF617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562600"/>
            <a:ext cx="4419600" cy="6619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Betroffenen ein Hilfsmittel zureichen!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Niemals die Hand reichen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87A92BBC-4D79-4F97-9F96-73E707CFA0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95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87A92BBC-4D79-4F97-9F96-73E707CFA0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Picture 7" descr="C:\TEMP\Kapitel 5\5_3_1.jpg">
            <a:extLst>
              <a:ext uri="{FF2B5EF4-FFF2-40B4-BE49-F238E27FC236}">
                <a16:creationId xmlns:a16="http://schemas.microsoft.com/office/drawing/2014/main" id="{2495496E-1B28-4713-BCCF-EAEC0BB0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420846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TEMP\Kapitel 5\5_3_2.jpg">
            <a:extLst>
              <a:ext uri="{FF2B5EF4-FFF2-40B4-BE49-F238E27FC236}">
                <a16:creationId xmlns:a16="http://schemas.microsoft.com/office/drawing/2014/main" id="{AFE31179-1AD6-4270-BAB5-5DEED1D4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41910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895D288-E395-49E8-A9F0-62F7327FC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B7CAD-8273-4757-8FBB-CBB784DA0FB1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8F5998C7-8D62-479D-BD05-E35CDE3FAA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Menschliche Ursachen bei Badeunfällen </a:t>
            </a:r>
          </a:p>
        </p:txBody>
      </p:sp>
      <p:graphicFrame>
        <p:nvGraphicFramePr>
          <p:cNvPr id="8195" name="Object 3">
            <a:extLst>
              <a:ext uri="{FF2B5EF4-FFF2-40B4-BE49-F238E27FC236}">
                <a16:creationId xmlns:a16="http://schemas.microsoft.com/office/drawing/2014/main" id="{FA121522-1A7B-4E27-8CE2-4B50FCC104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0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8195" name="Object 3">
                        <a:extLst>
                          <a:ext uri="{FF2B5EF4-FFF2-40B4-BE49-F238E27FC236}">
                            <a16:creationId xmlns:a16="http://schemas.microsoft.com/office/drawing/2014/main" id="{FA121522-1A7B-4E27-8CE2-4B50FCC104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0F8A3FA5-D160-46A6-94F6-BB219F18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02F960-8205-49FA-866B-B9FF2BCAAA90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F7DE78C-29CF-477C-9CDE-3C7D9F6B4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Verstoß gegen die Regeln des Verhaltens am und im Wasser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C744BD2D-8372-4064-A7DE-EE5506C8E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791200"/>
            <a:ext cx="5105400" cy="6619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Bestehende Regeln beachten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Keine leichtsinnigen Unternehmungen durchführen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856A7551-D980-4171-A488-43C5A73437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74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856A7551-D980-4171-A488-43C5A73437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>
            <a:extLst>
              <a:ext uri="{FF2B5EF4-FFF2-40B4-BE49-F238E27FC236}">
                <a16:creationId xmlns:a16="http://schemas.microsoft.com/office/drawing/2014/main" id="{D95FCE89-8D46-4EBE-8747-61BBFF71E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828800"/>
            <a:ext cx="429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Achte auf die Wassertemperatur !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7F359E72-0C3F-4442-B1C0-CB17B64FB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124200"/>
            <a:ext cx="3919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Bade nicht mit vollem Magen!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E221E92A-4FF0-48CD-A0CD-D4626CD1B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267200"/>
            <a:ext cx="42497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Springe nie in erhitztem Zustand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ins Wasser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Kühle die vorher ab !</a:t>
            </a:r>
          </a:p>
        </p:txBody>
      </p:sp>
      <p:pic>
        <p:nvPicPr>
          <p:cNvPr id="9224" name="Picture 8" descr="C:\TEMP\Kapitel 6\6_1_1.jpg">
            <a:extLst>
              <a:ext uri="{FF2B5EF4-FFF2-40B4-BE49-F238E27FC236}">
                <a16:creationId xmlns:a16="http://schemas.microsoft.com/office/drawing/2014/main" id="{C12C65B3-3481-49C1-A952-5A7E83AF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TEMP\Kapitel 6\6_1_2.jpg">
            <a:extLst>
              <a:ext uri="{FF2B5EF4-FFF2-40B4-BE49-F238E27FC236}">
                <a16:creationId xmlns:a16="http://schemas.microsoft.com/office/drawing/2014/main" id="{6DE1704F-A331-4361-9B13-F4C23FC61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194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TEMP\Kapitel 6\6_1_3.jpg">
            <a:extLst>
              <a:ext uri="{FF2B5EF4-FFF2-40B4-BE49-F238E27FC236}">
                <a16:creationId xmlns:a16="http://schemas.microsoft.com/office/drawing/2014/main" id="{1F5EAE47-E63F-4E5B-A419-224972C43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91000"/>
            <a:ext cx="1295400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autoUpdateAnimBg="0"/>
      <p:bldP spid="9221" grpId="0" build="p" autoUpdateAnimBg="0" advAuto="0"/>
      <p:bldP spid="9222" grpId="0" build="p" autoUpdateAnimBg="0" advAuto="0"/>
      <p:bldP spid="9223" grpId="0" build="p" autoUpdateAnimBg="0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F50054E6-4A80-484B-917D-E0202150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8C5A1-14D4-496B-82A9-2A38072C3B97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8457DEF7-E14F-40C7-B017-A36DE98F9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Verstoß gegen die Regeln des Verhaltens am und im Wasser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C5DAB762-A811-438C-A208-972399DE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867400"/>
            <a:ext cx="4953000" cy="6619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Bestehende Regeln beachten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Keine leichtsinnigen Unternehmungen durchführen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076" name="Object 4">
            <a:extLst>
              <a:ext uri="{FF2B5EF4-FFF2-40B4-BE49-F238E27FC236}">
                <a16:creationId xmlns:a16="http://schemas.microsoft.com/office/drawing/2014/main" id="{3DA7FADC-7DB9-4EB4-9C37-313FAC7263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98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3076" name="Object 4">
                        <a:extLst>
                          <a:ext uri="{FF2B5EF4-FFF2-40B4-BE49-F238E27FC236}">
                            <a16:creationId xmlns:a16="http://schemas.microsoft.com/office/drawing/2014/main" id="{3DA7FADC-7DB9-4EB4-9C37-313FAC7263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8">
            <a:extLst>
              <a:ext uri="{FF2B5EF4-FFF2-40B4-BE49-F238E27FC236}">
                <a16:creationId xmlns:a16="http://schemas.microsoft.com/office/drawing/2014/main" id="{B6EAB44E-92B4-4AA3-83D5-BF30CD1D1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447800"/>
            <a:ext cx="49545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Beachte Begrenzungen, Absperrungen,</a:t>
            </a:r>
            <a:b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Bojen, Wetterwarnbälle und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Sturmzeichen!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B7573853-CB87-4A05-86A2-E2F6B8B50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895600"/>
            <a:ext cx="44100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Benutze als Nichtschwimmer nie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Luftmatratzen oder Autoschläuche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als Wasserfahrzeuge!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0D127662-D34F-4099-8150-F92EEF27D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343400"/>
            <a:ext cx="4546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Bade nie allein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Schwimme lange Strecken nie ohne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Bootsbegleitung !</a:t>
            </a:r>
          </a:p>
        </p:txBody>
      </p:sp>
      <p:pic>
        <p:nvPicPr>
          <p:cNvPr id="3083" name="Picture 11" descr="C:\TEMP\Kapitel 6\6_2_1.jpg">
            <a:extLst>
              <a:ext uri="{FF2B5EF4-FFF2-40B4-BE49-F238E27FC236}">
                <a16:creationId xmlns:a16="http://schemas.microsoft.com/office/drawing/2014/main" id="{B0F7D714-5363-4486-9DB8-2C80B0A8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1346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TEMP\Kapitel 6\6_2_2.jpg">
            <a:extLst>
              <a:ext uri="{FF2B5EF4-FFF2-40B4-BE49-F238E27FC236}">
                <a16:creationId xmlns:a16="http://schemas.microsoft.com/office/drawing/2014/main" id="{4B7C2B41-6BA9-486D-8246-D134A84D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895600"/>
            <a:ext cx="13557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TEMP\Kapitel 6\6_2_3.jpg">
            <a:extLst>
              <a:ext uri="{FF2B5EF4-FFF2-40B4-BE49-F238E27FC236}">
                <a16:creationId xmlns:a16="http://schemas.microsoft.com/office/drawing/2014/main" id="{7994BD76-7C95-4F3A-8019-B1E74ABBF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43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autoUpdateAnimBg="0"/>
      <p:bldP spid="3080" grpId="0" build="p" autoUpdateAnimBg="0" advAuto="0"/>
      <p:bldP spid="3081" grpId="0" build="p" autoUpdateAnimBg="0" advAuto="0"/>
      <p:bldP spid="3082" grpId="0" build="p" autoUpdateAnimBg="0" advAuto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83B28C53-C615-4E4D-BB30-BB8E207E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6520B4-DE57-469E-82FB-9A4723D17C1B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00A6EA7B-D103-4E4C-AB15-5073C404B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Verstoß gegen die Regeln des Verhaltens am und im Wasser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91054323-B4A3-4181-A84B-DD9888FDF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791200"/>
            <a:ext cx="5334000" cy="6619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Bestehende Regeln beachten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Keine leichtsinnigen Unternehmungen durchführen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D380286C-ADA0-499F-9F89-F73FD296AD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22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D380286C-ADA0-499F-9F89-F73FD296AD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>
            <a:extLst>
              <a:ext uri="{FF2B5EF4-FFF2-40B4-BE49-F238E27FC236}">
                <a16:creationId xmlns:a16="http://schemas.microsoft.com/office/drawing/2014/main" id="{9F01F92D-5722-4078-9B53-EDC41AC8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300" y="1447800"/>
            <a:ext cx="388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Schwimme oder tauche nie im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Bereich von Sprunganlagen!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8693FE67-F183-482A-86BD-38F9A0FB6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95600"/>
            <a:ext cx="4681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Verlasse das Wasser sofort, wenn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du frierst.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Trockne dich nach dem Bade gut ab!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43496EAB-A514-4A04-9553-C1E24967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419600"/>
            <a:ext cx="4468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Unterlaß das Tauchen, wenn du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ein beschädigtes Trommelfell hast!</a:t>
            </a:r>
          </a:p>
        </p:txBody>
      </p:sp>
      <p:pic>
        <p:nvPicPr>
          <p:cNvPr id="4107" name="Picture 11" descr="C:\TEMP\Kapitel 6\6_3_1.jpg">
            <a:extLst>
              <a:ext uri="{FF2B5EF4-FFF2-40B4-BE49-F238E27FC236}">
                <a16:creationId xmlns:a16="http://schemas.microsoft.com/office/drawing/2014/main" id="{8194CF3A-B951-4EF3-93F9-FD0A1D827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13382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TEMP\Kapitel 6\6_3_2.jpg">
            <a:extLst>
              <a:ext uri="{FF2B5EF4-FFF2-40B4-BE49-F238E27FC236}">
                <a16:creationId xmlns:a16="http://schemas.microsoft.com/office/drawing/2014/main" id="{0E838264-35CE-4FDE-B5B3-541BE0E6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19400"/>
            <a:ext cx="13382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TEMP\Kapitel 6\6_3_3.jpg">
            <a:extLst>
              <a:ext uri="{FF2B5EF4-FFF2-40B4-BE49-F238E27FC236}">
                <a16:creationId xmlns:a16="http://schemas.microsoft.com/office/drawing/2014/main" id="{42B90453-37C5-4809-B206-0C140B06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13382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 autoUpdateAnimBg="0"/>
      <p:bldP spid="4101" grpId="0" build="p" autoUpdateAnimBg="0" advAuto="0"/>
      <p:bldP spid="4102" grpId="0" build="p" autoUpdateAnimBg="0" advAuto="0"/>
      <p:bldP spid="4103" grpId="0" build="p" autoUpdateAnimBg="0" advAuto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5A95AE9E-4A99-48A0-A5F1-FA21F832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1D87B-693E-41A5-B8CC-DAE7813F047A}" type="slidenum">
              <a:rPr lang="de-DE" altLang="de-DE"/>
              <a:pPr/>
              <a:t>85</a:t>
            </a:fld>
            <a:endParaRPr lang="de-DE" altLang="de-DE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BDF372D6-2E8E-463B-9A4B-793F1CB1A2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Der Tod im Wasser </a:t>
            </a:r>
          </a:p>
        </p:txBody>
      </p:sp>
      <p:graphicFrame>
        <p:nvGraphicFramePr>
          <p:cNvPr id="5123" name="Object 3">
            <a:extLst>
              <a:ext uri="{FF2B5EF4-FFF2-40B4-BE49-F238E27FC236}">
                <a16:creationId xmlns:a16="http://schemas.microsoft.com/office/drawing/2014/main" id="{F3997BD4-D981-4BB5-87E3-66A66414F6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6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5123" name="Object 3">
                        <a:extLst>
                          <a:ext uri="{FF2B5EF4-FFF2-40B4-BE49-F238E27FC236}">
                            <a16:creationId xmlns:a16="http://schemas.microsoft.com/office/drawing/2014/main" id="{F3997BD4-D981-4BB5-87E3-66A66414F6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914D58DF-7861-4FCE-A0D7-44660AE00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15355-5131-4667-A23F-89F8D620DB7F}" type="slidenum">
              <a:rPr lang="de-DE" altLang="de-DE"/>
              <a:pPr/>
              <a:t>86</a:t>
            </a:fld>
            <a:endParaRPr lang="de-DE" altLang="de-DE"/>
          </a:p>
        </p:txBody>
      </p:sp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1A659619-6F99-43C3-A0EE-D572214903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0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6146" name="Object 2">
                        <a:extLst>
                          <a:ext uri="{FF2B5EF4-FFF2-40B4-BE49-F238E27FC236}">
                            <a16:creationId xmlns:a16="http://schemas.microsoft.com/office/drawing/2014/main" id="{1A659619-6F99-43C3-A0EE-D572214903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3">
            <a:extLst>
              <a:ext uri="{FF2B5EF4-FFF2-40B4-BE49-F238E27FC236}">
                <a16:creationId xmlns:a16="http://schemas.microsoft.com/office/drawing/2014/main" id="{79E29D44-538B-4B1F-933D-2B0B7E329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2400" b="1">
                <a:latin typeface="Arial" panose="020B0604020202020204" pitchFamily="34" charset="0"/>
              </a:rPr>
              <a:t>Ertrinkungstod</a:t>
            </a:r>
            <a:endParaRPr lang="de-DE" altLang="de-DE" sz="2000" b="1"/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FB394A97-A4F1-471A-972E-942B30F7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2954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/>
              <a:t>Reaktion des Ertrinkenden</a:t>
            </a:r>
          </a:p>
        </p:txBody>
      </p:sp>
      <p:pic>
        <p:nvPicPr>
          <p:cNvPr id="6149" name="Picture 5" descr="C:\TEMP\Kapitel 7\7_1_1.jpg">
            <a:extLst>
              <a:ext uri="{FF2B5EF4-FFF2-40B4-BE49-F238E27FC236}">
                <a16:creationId xmlns:a16="http://schemas.microsoft.com/office/drawing/2014/main" id="{500BBD0E-F73F-42A5-ADD3-F136CCB0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3434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TEMP\Kapitel 7\7_1_2.jpg">
            <a:extLst>
              <a:ext uri="{FF2B5EF4-FFF2-40B4-BE49-F238E27FC236}">
                <a16:creationId xmlns:a16="http://schemas.microsoft.com/office/drawing/2014/main" id="{51B076F2-7B18-433C-9BC4-8FFF2BCC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38600"/>
            <a:ext cx="5029200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TEMP\Kapitel 7\7_1_3.jpg">
            <a:extLst>
              <a:ext uri="{FF2B5EF4-FFF2-40B4-BE49-F238E27FC236}">
                <a16:creationId xmlns:a16="http://schemas.microsoft.com/office/drawing/2014/main" id="{DE099B1F-CDB2-4706-8A29-763148C9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5334000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1FC84B9C-0083-4D50-9BED-4AD178CF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7C8E3-F262-4142-897F-F6765EE3040A}" type="slidenum">
              <a:rPr lang="de-DE" altLang="de-DE"/>
              <a:pPr/>
              <a:t>87</a:t>
            </a:fld>
            <a:endParaRPr lang="de-DE" altLang="de-DE"/>
          </a:p>
        </p:txBody>
      </p:sp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84F96BC0-A872-4371-9452-588A600B2C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94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3074" name="Object 2">
                        <a:extLst>
                          <a:ext uri="{FF2B5EF4-FFF2-40B4-BE49-F238E27FC236}">
                            <a16:creationId xmlns:a16="http://schemas.microsoft.com/office/drawing/2014/main" id="{84F96BC0-A872-4371-9452-588A600B2C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>
            <a:extLst>
              <a:ext uri="{FF2B5EF4-FFF2-40B4-BE49-F238E27FC236}">
                <a16:creationId xmlns:a16="http://schemas.microsoft.com/office/drawing/2014/main" id="{CEAEB0D2-F4BA-41D7-B7B6-FC8A79A7D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sz="2400" b="1">
                <a:latin typeface="Arial" panose="020B0604020202020204" pitchFamily="34" charset="0"/>
              </a:rPr>
              <a:t>Badetod</a:t>
            </a:r>
            <a:endParaRPr lang="de-DE" altLang="de-DE" sz="2000" b="1"/>
          </a:p>
        </p:txBody>
      </p:sp>
      <p:pic>
        <p:nvPicPr>
          <p:cNvPr id="3077" name="Picture 5" descr="C:\TEMP\Kapitel 7\7_2.jpg">
            <a:extLst>
              <a:ext uri="{FF2B5EF4-FFF2-40B4-BE49-F238E27FC236}">
                <a16:creationId xmlns:a16="http://schemas.microsoft.com/office/drawing/2014/main" id="{F489DA84-CAD1-471C-BA66-DD98B4D3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475456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47D20D-DC78-4B08-95C1-39294A65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B89724-2ACD-4F03-8898-4267F0A12E4B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9FF4C1C4-4FE5-4533-9377-4BF4FF6A19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FFF00"/>
          </a:solidFill>
        </p:spPr>
        <p:txBody>
          <a:bodyPr anchor="ctr"/>
          <a:lstStyle/>
          <a:p>
            <a:r>
              <a:rPr lang="de-DE" altLang="de-DE" sz="4400">
                <a:solidFill>
                  <a:schemeClr val="accent2"/>
                </a:solidFill>
              </a:rPr>
              <a:t>Verhalten bei Rettungen </a:t>
            </a:r>
          </a:p>
        </p:txBody>
      </p:sp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id="{9A4435C5-E42E-45DD-BBF6-64B8C9A5FA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18" name="Clip" r:id="rId3" imgW="3276190" imgH="3276190" progId="MS_ClipArt_Gallery.2">
                  <p:embed/>
                </p:oleObj>
              </mc:Choice>
              <mc:Fallback>
                <p:oleObj name="Clip" r:id="rId3" imgW="3276190" imgH="3276190" progId="MS_ClipArt_Gallery.2">
                  <p:embed/>
                  <p:pic>
                    <p:nvPicPr>
                      <p:cNvPr id="20483" name="Object 3">
                        <a:extLst>
                          <a:ext uri="{FF2B5EF4-FFF2-40B4-BE49-F238E27FC236}">
                            <a16:creationId xmlns:a16="http://schemas.microsoft.com/office/drawing/2014/main" id="{9A4435C5-E42E-45DD-BBF6-64B8C9A5FA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7292A61-2CA0-4A70-920C-1D04350F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A89A3C-A14F-45AB-8051-1ABAD5C3A52D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21506" name="Object 2">
            <a:extLst>
              <a:ext uri="{FF2B5EF4-FFF2-40B4-BE49-F238E27FC236}">
                <a16:creationId xmlns:a16="http://schemas.microsoft.com/office/drawing/2014/main" id="{B0C4F8C9-A5C4-4781-A27D-2B51D5780E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2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21506" name="Object 2">
                        <a:extLst>
                          <a:ext uri="{FF2B5EF4-FFF2-40B4-BE49-F238E27FC236}">
                            <a16:creationId xmlns:a16="http://schemas.microsoft.com/office/drawing/2014/main" id="{B0C4F8C9-A5C4-4781-A27D-2B51D5780E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Rectangle 3">
            <a:extLst>
              <a:ext uri="{FF2B5EF4-FFF2-40B4-BE49-F238E27FC236}">
                <a16:creationId xmlns:a16="http://schemas.microsoft.com/office/drawing/2014/main" id="{67593859-7E40-483A-BC6B-47B6CFC0E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Grundsätzliche Anforderungen an den Rettungsschwimmer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6EDD420B-990B-4DF3-836A-F962576E5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425575"/>
            <a:ext cx="236696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erkennen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was geschehen ist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3F1F1907-95D1-4303-94B3-65C2414B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200" y="2949575"/>
            <a:ext cx="31781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überlegen,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welche Gefahren drohen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13C1C2CE-B169-45F3-8CAB-C695993B8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0" y="4397375"/>
            <a:ext cx="349885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handeln,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unter Berücksichtigung der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jeweiligen Situation</a:t>
            </a:r>
          </a:p>
        </p:txBody>
      </p:sp>
      <p:pic>
        <p:nvPicPr>
          <p:cNvPr id="21511" name="Picture 7" descr="C:\TEMP\Kapitel 8\8_1_1.jpg">
            <a:extLst>
              <a:ext uri="{FF2B5EF4-FFF2-40B4-BE49-F238E27FC236}">
                <a16:creationId xmlns:a16="http://schemas.microsoft.com/office/drawing/2014/main" id="{EA12F953-69F2-422A-A9AC-6ABDCD01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1676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:\TEMP\Kapitel 8\8_1_2.jpg">
            <a:extLst>
              <a:ext uri="{FF2B5EF4-FFF2-40B4-BE49-F238E27FC236}">
                <a16:creationId xmlns:a16="http://schemas.microsoft.com/office/drawing/2014/main" id="{B80EB6FF-5678-4AA3-8A5F-F01B15960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:\TEMP\Kapitel 8\8_1_3.jpg">
            <a:extLst>
              <a:ext uri="{FF2B5EF4-FFF2-40B4-BE49-F238E27FC236}">
                <a16:creationId xmlns:a16="http://schemas.microsoft.com/office/drawing/2014/main" id="{D7304ECF-2FBC-4A78-8B18-07DF7F572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14800"/>
            <a:ext cx="1752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 autoUpdateAnimBg="0" advAuto="0"/>
      <p:bldP spid="21509" grpId="0" build="p" autoUpdateAnimBg="0" advAuto="0"/>
      <p:bldP spid="21510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2E012A8-6A85-488B-BE44-B7FEDF8EA13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609600" y="381000"/>
            <a:ext cx="8077200" cy="838200"/>
          </a:xfr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r>
              <a:rPr lang="de-DE" altLang="de-DE" sz="4800">
                <a:solidFill>
                  <a:srgbClr val="FF3300"/>
                </a:solidFill>
              </a:rPr>
              <a:t>1.</a:t>
            </a:r>
            <a:r>
              <a:rPr lang="de-DE" altLang="de-DE" sz="4800">
                <a:solidFill>
                  <a:srgbClr val="336699"/>
                </a:solidFill>
              </a:rPr>
              <a:t> </a:t>
            </a:r>
            <a:r>
              <a:rPr lang="de-DE" altLang="de-DE" sz="4800">
                <a:solidFill>
                  <a:srgbClr val="FF3300"/>
                </a:solidFill>
              </a:rPr>
              <a:t>Verpflichtung</a:t>
            </a:r>
            <a:r>
              <a:rPr lang="de-DE" altLang="de-DE" sz="4800">
                <a:solidFill>
                  <a:srgbClr val="336699"/>
                </a:solidFill>
              </a:rPr>
              <a:t> </a:t>
            </a:r>
            <a:r>
              <a:rPr lang="de-DE" altLang="de-DE" sz="4800">
                <a:solidFill>
                  <a:srgbClr val="FF3300"/>
                </a:solidFill>
              </a:rPr>
              <a:t>zur Hilfeleistung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EFCFC87-C553-4167-996F-6D40A2514D4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219200" y="1219200"/>
            <a:ext cx="7010400" cy="1600200"/>
          </a:xfrm>
          <a:noFill/>
          <a:ln/>
        </p:spPr>
        <p:txBody>
          <a:bodyPr/>
          <a:lstStyle/>
          <a:p>
            <a:r>
              <a:rPr lang="de-DE" altLang="de-DE" sz="3200"/>
              <a:t>Es ist eine </a:t>
            </a:r>
            <a:r>
              <a:rPr lang="de-DE" altLang="de-DE" sz="3200">
                <a:solidFill>
                  <a:srgbClr val="FF3300"/>
                </a:solidFill>
              </a:rPr>
              <a:t>sittliche</a:t>
            </a:r>
            <a:r>
              <a:rPr lang="de-DE" altLang="de-DE" sz="3200"/>
              <a:t> Pflicht, bei Unglücksfällen oder allgemeiner Not Hilfe zu leisten.</a:t>
            </a: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3D27F06E-7F10-440E-BBE2-C6B23B823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743200"/>
            <a:ext cx="701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</a:pP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 Die </a:t>
            </a:r>
            <a:r>
              <a:rPr kumimoji="0" lang="de-DE" altLang="de-DE" sz="2800">
                <a:latin typeface="Arial" panose="020B0604020202020204" pitchFamily="34" charset="0"/>
              </a:rPr>
              <a:t>rechtliche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Pflicht ist im </a:t>
            </a:r>
            <a:r>
              <a:rPr kumimoji="0" lang="de-DE" altLang="de-DE" sz="2800">
                <a:latin typeface="Arial" panose="020B0604020202020204" pitchFamily="34" charset="0"/>
              </a:rPr>
              <a:t>§ 323c StGB</a:t>
            </a:r>
            <a:r>
              <a:rPr kumimoji="0" lang="de-DE" altLang="de-DE" sz="2800">
                <a:solidFill>
                  <a:schemeClr val="tx1"/>
                </a:solidFill>
                <a:latin typeface="Arial" panose="020B0604020202020204" pitchFamily="34" charset="0"/>
              </a:rPr>
              <a:t> 	geregelt.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F719871-6F97-458D-8FEE-78096FAF7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810000"/>
            <a:ext cx="7696200" cy="264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Mit </a:t>
            </a:r>
            <a:r>
              <a:rPr kumimoji="0" lang="de-DE" altLang="de-DE" sz="2400">
                <a:latin typeface="Arial" panose="020B0604020202020204" pitchFamily="34" charset="0"/>
              </a:rPr>
              <a:t>bis zu einem Jahr Freiheits- oder Geldstrafe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wird bestraft, </a:t>
            </a:r>
            <a:r>
              <a:rPr kumimoji="0" lang="de-DE" altLang="de-DE" sz="2400">
                <a:latin typeface="Arial" panose="020B0604020202020204" pitchFamily="34" charset="0"/>
              </a:rPr>
              <a:t>wer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bei </a:t>
            </a:r>
            <a:r>
              <a:rPr kumimoji="0" lang="de-DE" altLang="de-DE" sz="2400" i="1">
                <a:solidFill>
                  <a:schemeClr val="tx1"/>
                </a:solidFill>
                <a:latin typeface="Arial" panose="020B0604020202020204" pitchFamily="34" charset="0"/>
              </a:rPr>
              <a:t>Unglücksfällen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oder gemeiner Gefahr oder Not </a:t>
            </a:r>
            <a:r>
              <a:rPr kumimoji="0" lang="de-DE" altLang="de-DE" sz="2400" b="1" u="sng">
                <a:latin typeface="Arial" panose="020B0604020202020204" pitchFamily="34" charset="0"/>
              </a:rPr>
              <a:t>nicht Hilfe</a:t>
            </a:r>
            <a:r>
              <a:rPr kumimoji="0" lang="de-DE" altLang="de-DE" sz="2400">
                <a:latin typeface="Arial" panose="020B0604020202020204" pitchFamily="34" charset="0"/>
              </a:rPr>
              <a:t> leistet, obwohl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dies </a:t>
            </a:r>
            <a:r>
              <a:rPr kumimoji="0" lang="de-DE" altLang="de-DE" sz="2400">
                <a:latin typeface="Arial" panose="020B0604020202020204" pitchFamily="34" charset="0"/>
              </a:rPr>
              <a:t>erforderlich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und ihm den </a:t>
            </a:r>
            <a:r>
              <a:rPr kumimoji="0" lang="de-DE" altLang="de-DE" sz="2400" i="1">
                <a:latin typeface="Arial" panose="020B0604020202020204" pitchFamily="34" charset="0"/>
              </a:rPr>
              <a:t>Umständen nach zuzumuten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, insbesondere  </a:t>
            </a:r>
            <a:r>
              <a:rPr kumimoji="0" lang="de-DE" altLang="de-DE" sz="2400" i="1">
                <a:latin typeface="Arial" panose="020B0604020202020204" pitchFamily="34" charset="0"/>
              </a:rPr>
              <a:t>ohne erhebliche eigene Gefahr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und </a:t>
            </a:r>
            <a:r>
              <a:rPr kumimoji="0" lang="de-DE" altLang="de-DE" sz="2400" i="1" u="sng">
                <a:latin typeface="Arial" panose="020B0604020202020204" pitchFamily="34" charset="0"/>
              </a:rPr>
              <a:t>ohne Verletzung anderer wichtiger Pflichten</a:t>
            </a:r>
            <a:r>
              <a:rPr kumimoji="0" lang="de-DE" altLang="de-DE" sz="2400">
                <a:solidFill>
                  <a:schemeClr val="tx1"/>
                </a:solidFill>
                <a:latin typeface="Arial" panose="020B0604020202020204" pitchFamily="34" charset="0"/>
              </a:rPr>
              <a:t> möglich ist.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  <p:bldP spid="19459" grpId="0" build="p" autoUpdateAnimBg="0"/>
      <p:bldP spid="19460" grpId="0" autoUpdateAnimBg="0"/>
      <p:bldP spid="19461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F8E4B0B-4849-4BF8-BC34-DD15A9A0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0F8A01-25C9-48C3-AF09-E8D9F4A10610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D4BFD0C6-334F-47A5-8C54-D3F71B8056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66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3074" name="Object 2">
                        <a:extLst>
                          <a:ext uri="{FF2B5EF4-FFF2-40B4-BE49-F238E27FC236}">
                            <a16:creationId xmlns:a16="http://schemas.microsoft.com/office/drawing/2014/main" id="{D4BFD0C6-334F-47A5-8C54-D3F71B8056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>
            <a:extLst>
              <a:ext uri="{FF2B5EF4-FFF2-40B4-BE49-F238E27FC236}">
                <a16:creationId xmlns:a16="http://schemas.microsoft.com/office/drawing/2014/main" id="{53997743-1757-4DE5-B6F9-3A56E5415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Notruf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6FF14481-D9FE-4DCD-9572-2FEC3825D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295400"/>
            <a:ext cx="3352800" cy="1004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Ertrinkenden im Auge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behalten</a:t>
            </a: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21E70C21-CD26-4A57-81EA-374895FDF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2667000"/>
            <a:ext cx="3352800" cy="1004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Hilferuf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weitergeben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7A8E90FC-F610-4DE2-9ED7-4AA0FAEF6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089400"/>
            <a:ext cx="1371600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Notruf</a:t>
            </a:r>
            <a:b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absetzen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F34717A9-3046-4027-9880-7E216F91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997325"/>
            <a:ext cx="2057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Wie viele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Welche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Warten auf </a:t>
            </a:r>
            <a:b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2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Rückfragen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84" name="Picture 12" descr="C:\TEMP\Kapitel 8\8_2_1.jpg">
            <a:extLst>
              <a:ext uri="{FF2B5EF4-FFF2-40B4-BE49-F238E27FC236}">
                <a16:creationId xmlns:a16="http://schemas.microsoft.com/office/drawing/2014/main" id="{293DF5B3-CC10-4CA0-9FD5-56FC65AD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2286000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TEMP\Kapitel 8\8_2_2.jpg">
            <a:extLst>
              <a:ext uri="{FF2B5EF4-FFF2-40B4-BE49-F238E27FC236}">
                <a16:creationId xmlns:a16="http://schemas.microsoft.com/office/drawing/2014/main" id="{4F623A05-84B0-4439-AAF6-1565BB47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2286000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TEMP\Kapitel 8\8_2_3.jpg">
            <a:extLst>
              <a:ext uri="{FF2B5EF4-FFF2-40B4-BE49-F238E27FC236}">
                <a16:creationId xmlns:a16="http://schemas.microsoft.com/office/drawing/2014/main" id="{0A8F6059-79D1-48D2-A375-5696B96F2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86200"/>
            <a:ext cx="2286000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 autoUpdateAnimBg="0"/>
      <p:bldP spid="3079" grpId="0" animBg="1" autoUpdateAnimBg="0"/>
      <p:bldP spid="3081" grpId="0" animBg="1" autoUpdateAnimBg="0"/>
      <p:bldP spid="3083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9D86E116-33DA-4696-87A4-41F35CA4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860724-F1CC-4151-B988-65141C615FC3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A1325207-7B82-4572-AD92-48C189B0CC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0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4098" name="Object 2">
                        <a:extLst>
                          <a:ext uri="{FF2B5EF4-FFF2-40B4-BE49-F238E27FC236}">
                            <a16:creationId xmlns:a16="http://schemas.microsoft.com/office/drawing/2014/main" id="{A1325207-7B82-4572-AD92-48C189B0CC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>
            <a:extLst>
              <a:ext uri="{FF2B5EF4-FFF2-40B4-BE49-F238E27FC236}">
                <a16:creationId xmlns:a16="http://schemas.microsoft.com/office/drawing/2014/main" id="{00F504DB-69C1-4993-9077-A876DBE1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Rettung vom Ufer aus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57C45B3B-6144-48A3-98E7-0B2DDE93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057400"/>
            <a:ext cx="53340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Zurufen von Verhaltensmaßnahmen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06984BCF-3221-4BC6-A998-86AFC556B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352800"/>
            <a:ext cx="5334000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Zureichen eines geeigneten Rettungsmittels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4DD01D38-746C-44B5-B616-64DAF2EB7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48200"/>
            <a:ext cx="5334000" cy="19177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Zuwerfen oder zuschieben schwimmfähiger Gegenstände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Erste Hilfe-Maßnahmen je nach Zustand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Notruf</a:t>
            </a:r>
          </a:p>
        </p:txBody>
      </p:sp>
      <p:pic>
        <p:nvPicPr>
          <p:cNvPr id="4107" name="Picture 11" descr="C:\TEMP\Kapitel 8\8_3_1.jpg">
            <a:extLst>
              <a:ext uri="{FF2B5EF4-FFF2-40B4-BE49-F238E27FC236}">
                <a16:creationId xmlns:a16="http://schemas.microsoft.com/office/drawing/2014/main" id="{5F0553E1-0F38-4D32-9BB3-B490D29F3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66700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TEMP\Kapitel 8\8_3_2.jpg">
            <a:extLst>
              <a:ext uri="{FF2B5EF4-FFF2-40B4-BE49-F238E27FC236}">
                <a16:creationId xmlns:a16="http://schemas.microsoft.com/office/drawing/2014/main" id="{D5A26988-122B-48C2-9FAE-253CAF762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2667000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TEMP\Kapitel 8\8_3_3.jpg">
            <a:extLst>
              <a:ext uri="{FF2B5EF4-FFF2-40B4-BE49-F238E27FC236}">
                <a16:creationId xmlns:a16="http://schemas.microsoft.com/office/drawing/2014/main" id="{73B5B68D-5D2C-486F-967F-65394A8E8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200"/>
            <a:ext cx="2667000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 autoUpdateAnimBg="0"/>
      <p:bldP spid="4104" grpId="0" animBg="1" autoUpdateAnimBg="0"/>
      <p:bldP spid="4106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1EB3B9-D867-4A57-A13E-54FAC55C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5D786B-BF04-449D-92AF-F0ABABD0241C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AF2D4659-E600-4A33-96DB-C9DF403F6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Einzelrettung durch Schwimmen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0EB2B97A-100A-4EA8-B8C4-458024679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81600"/>
            <a:ext cx="5943600" cy="130016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Merke: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Kein schnelles, unbedachtes Handeln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Betroffenen niemals ohne Rettungs-(hilfs-)mittel anschwimmen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Jede Umklammerung durch Betroffenen vermeiden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124" name="Object 4">
            <a:extLst>
              <a:ext uri="{FF2B5EF4-FFF2-40B4-BE49-F238E27FC236}">
                <a16:creationId xmlns:a16="http://schemas.microsoft.com/office/drawing/2014/main" id="{1156BE1E-7662-4294-B07B-7B1A5ECBD3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4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5124" name="Object 4">
                        <a:extLst>
                          <a:ext uri="{FF2B5EF4-FFF2-40B4-BE49-F238E27FC236}">
                            <a16:creationId xmlns:a16="http://schemas.microsoft.com/office/drawing/2014/main" id="{1156BE1E-7662-4294-B07B-7B1A5ECBD3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6" descr="C:\TEMP\Kapitel 8\8_4.jpg">
            <a:extLst>
              <a:ext uri="{FF2B5EF4-FFF2-40B4-BE49-F238E27FC236}">
                <a16:creationId xmlns:a16="http://schemas.microsoft.com/office/drawing/2014/main" id="{C483EED5-9D0C-4C22-BBA0-6B05A7CE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51816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B5A02E5-5293-4BC0-8D43-B3F9A60C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AB58A-C324-4AF9-BAB8-652915AA91D5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8497D45-8685-44C1-BE6D-6D24049FF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Abwehr von Umklammerungen 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6148" name="Object 4">
            <a:extLst>
              <a:ext uri="{FF2B5EF4-FFF2-40B4-BE49-F238E27FC236}">
                <a16:creationId xmlns:a16="http://schemas.microsoft.com/office/drawing/2014/main" id="{8F5119A5-0BAD-4DD1-801F-5F95CBBAE3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38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6148" name="Object 4">
                        <a:extLst>
                          <a:ext uri="{FF2B5EF4-FFF2-40B4-BE49-F238E27FC236}">
                            <a16:creationId xmlns:a16="http://schemas.microsoft.com/office/drawing/2014/main" id="{8F5119A5-0BAD-4DD1-801F-5F95CBBAE3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Text Box 7">
            <a:extLst>
              <a:ext uri="{FF2B5EF4-FFF2-40B4-BE49-F238E27FC236}">
                <a16:creationId xmlns:a16="http://schemas.microsoft.com/office/drawing/2014/main" id="{D1529589-2C7A-4FE2-B19F-47B7E0D21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676400"/>
            <a:ext cx="312420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y="50000" kx="-2453608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Der Betroffene ist ansprechbar: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0A5C0B7F-00DF-4DC8-A0F6-6182F8234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209800"/>
            <a:ext cx="4191000" cy="18081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Sicherheitsabstand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Betroffenen ansprechen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Rettungsmittel zureichen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Verhaltensweise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D43EEAF2-1DE8-4BC2-9E52-90C1687B5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19600"/>
            <a:ext cx="4191000" cy="1625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Rettung durchführen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Betroffenen beobachten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bei panischen Reaktionen - </a:t>
            </a:r>
            <a:b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Rettungsmittel loslassen</a:t>
            </a:r>
          </a:p>
        </p:txBody>
      </p:sp>
      <p:pic>
        <p:nvPicPr>
          <p:cNvPr id="6154" name="Picture 10" descr="C:\TEMP\Kapitel 8\8_5_1.jpg">
            <a:extLst>
              <a:ext uri="{FF2B5EF4-FFF2-40B4-BE49-F238E27FC236}">
                <a16:creationId xmlns:a16="http://schemas.microsoft.com/office/drawing/2014/main" id="{410B503C-BF76-4FA1-947C-79BDC98C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33600"/>
            <a:ext cx="2743200" cy="19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TEMP\Kapitel 8\8_5_2.jpg">
            <a:extLst>
              <a:ext uri="{FF2B5EF4-FFF2-40B4-BE49-F238E27FC236}">
                <a16:creationId xmlns:a16="http://schemas.microsoft.com/office/drawing/2014/main" id="{9E26A83F-A13E-4975-93B3-951DEBE3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2743200" cy="197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 autoUpdateAnimBg="0"/>
      <p:bldP spid="6153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31F8FF6B-5A9B-4A99-AF25-138635C9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9DFDE7-7DAA-4250-B06B-F55FB1576611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A7EA5E86-E5E8-4F5A-975C-AB036BF7A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Abwehr von Umklammerungen 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7171" name="Object 3">
            <a:extLst>
              <a:ext uri="{FF2B5EF4-FFF2-40B4-BE49-F238E27FC236}">
                <a16:creationId xmlns:a16="http://schemas.microsoft.com/office/drawing/2014/main" id="{F92DCD49-3814-4D89-BA05-B336CAAB76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2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7171" name="Object 3">
                        <a:extLst>
                          <a:ext uri="{FF2B5EF4-FFF2-40B4-BE49-F238E27FC236}">
                            <a16:creationId xmlns:a16="http://schemas.microsoft.com/office/drawing/2014/main" id="{F92DCD49-3814-4D89-BA05-B336CAAB76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>
            <a:extLst>
              <a:ext uri="{FF2B5EF4-FFF2-40B4-BE49-F238E27FC236}">
                <a16:creationId xmlns:a16="http://schemas.microsoft.com/office/drawing/2014/main" id="{6973F276-AFC4-4615-8A90-D664E2BBE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0"/>
            <a:ext cx="365760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y="50000" kx="-2453608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Der Betroffene ist nicht ansprechbar: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4FF5D9BE-8A00-43EE-BBA9-354D2FAEF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895600"/>
            <a:ext cx="365760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y="50000" kx="-2453608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Bei panischer Reaktion: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E92C1CA2-F351-44D0-AC5E-A81C08984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486400"/>
            <a:ext cx="365760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y="50000" kx="-2453608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Bei panischer Annäherung: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9610D591-7E91-4BEC-B6F4-580C81807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14800"/>
            <a:ext cx="365760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y="50000" kx="-2453608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Rettungs-(hilfs-)mittel wird ergriffen: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22242135-F906-4362-AB3E-4C746302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057400"/>
            <a:ext cx="3657600" cy="5603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Sicherheitsabstand (3-5 m)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Betroffenen ansprechen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81B2B11F-ED0A-4ED7-BFCC-FB4047725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276600"/>
            <a:ext cx="3657600" cy="5603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Rettungs-(hilfs-)mittel hinreichen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Reaktion abwarten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503D75D2-7437-42B8-A634-C9B9CCE4E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483100"/>
            <a:ext cx="3657600" cy="8874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Ihn am Rettungs-(hilfs-)mittel </a:t>
            </a: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abschleppen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Betroffenen ständig beobachten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E14A62D9-CADA-4082-9819-46AE1E18F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867400"/>
            <a:ext cx="3657600" cy="5603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Rettungs-(hilfs-)mittel loslassen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Sicherheitsabstand einnehmen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183" name="Picture 15" descr="C:\TEMP\Kapitel 8\8_6_1.jpg">
            <a:extLst>
              <a:ext uri="{FF2B5EF4-FFF2-40B4-BE49-F238E27FC236}">
                <a16:creationId xmlns:a16="http://schemas.microsoft.com/office/drawing/2014/main" id="{6202ED60-F94A-492E-A324-A2F1BE0D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2209800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C:\TEMP\Kapitel 8\8_6_2.jpg">
            <a:extLst>
              <a:ext uri="{FF2B5EF4-FFF2-40B4-BE49-F238E27FC236}">
                <a16:creationId xmlns:a16="http://schemas.microsoft.com/office/drawing/2014/main" id="{FB180B42-864B-4519-83D7-CB79022E9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00400"/>
            <a:ext cx="2209800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C:\TEMP\Kapitel 8\8_6_3.jpg">
            <a:extLst>
              <a:ext uri="{FF2B5EF4-FFF2-40B4-BE49-F238E27FC236}">
                <a16:creationId xmlns:a16="http://schemas.microsoft.com/office/drawing/2014/main" id="{D9E85852-9E3D-499C-AC4A-F1EB11BB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76800"/>
            <a:ext cx="2209800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 autoUpdateAnimBg="0"/>
      <p:bldP spid="7176" grpId="0" animBg="1" autoUpdateAnimBg="0"/>
      <p:bldP spid="7177" grpId="0" animBg="1" autoUpdateAnimBg="0"/>
      <p:bldP spid="7178" grpId="0" animBg="1" autoUpdateAnimBg="0"/>
      <p:bldP spid="7179" grpId="0" animBg="1" autoUpdateAnimBg="0"/>
      <p:bldP spid="7180" grpId="0" animBg="1" autoUpdateAnimBg="0"/>
      <p:bldP spid="7181" grpId="0" animBg="1" autoUpdateAnimBg="0"/>
      <p:bldP spid="7182" grpId="0" animBg="1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72338F-1D72-4B39-BCB8-BC38C66D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E7F909-194C-4BEC-A2F9-33C5679A6565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030F728-80A4-4C6D-810B-9F4B1606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Abwehr von Umklammerungen III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8195" name="Object 3">
            <a:extLst>
              <a:ext uri="{FF2B5EF4-FFF2-40B4-BE49-F238E27FC236}">
                <a16:creationId xmlns:a16="http://schemas.microsoft.com/office/drawing/2014/main" id="{4E67E40D-A87A-4B7D-BE5A-60E1B4D20F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6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8195" name="Object 3">
                        <a:extLst>
                          <a:ext uri="{FF2B5EF4-FFF2-40B4-BE49-F238E27FC236}">
                            <a16:creationId xmlns:a16="http://schemas.microsoft.com/office/drawing/2014/main" id="{4E67E40D-A87A-4B7D-BE5A-60E1B4D20F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4">
            <a:extLst>
              <a:ext uri="{FF2B5EF4-FFF2-40B4-BE49-F238E27FC236}">
                <a16:creationId xmlns:a16="http://schemas.microsoft.com/office/drawing/2014/main" id="{3A725C19-48B2-4D27-8490-6129E6491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0"/>
            <a:ext cx="3657600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y="50000" kx="-2453608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Der Betroffene ist im Wasser versunken: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BB67992D-42DF-4002-9FD0-5FE82B94A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62200"/>
            <a:ext cx="3657600" cy="2978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Ihm nachtauchen</a:t>
            </a: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Ihn</a:t>
            </a: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- mit Kleidungsstück, Handtuch, </a:t>
            </a: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etc. umfangen</a:t>
            </a: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- am Kragen, bei den Haaren </a:t>
            </a: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fassen</a:t>
            </a: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und an die Wasseroberfläche   </a:t>
            </a: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zurückbringen</a:t>
            </a: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Betroffenen an Land schleppen</a:t>
            </a:r>
            <a:endParaRPr kumimoji="0" lang="de-DE" alt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959943FB-52E5-4741-B36A-87BA7E588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791200"/>
            <a:ext cx="6934200" cy="3429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Vorsicht vor plötzlichem und krampfartigem Zufassen des Betroffenen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202" name="Picture 10" descr="C:\TEMP\Kapitel 8\8_7_1.jpg">
            <a:extLst>
              <a:ext uri="{FF2B5EF4-FFF2-40B4-BE49-F238E27FC236}">
                <a16:creationId xmlns:a16="http://schemas.microsoft.com/office/drawing/2014/main" id="{7EADE544-073C-43BC-B357-12A5BB3F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259080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TEMP\Kapitel 8\8_7_2.jpg">
            <a:extLst>
              <a:ext uri="{FF2B5EF4-FFF2-40B4-BE49-F238E27FC236}">
                <a16:creationId xmlns:a16="http://schemas.microsoft.com/office/drawing/2014/main" id="{DC6CF76C-C2A5-482A-89ED-FD96575A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259080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8198" grpId="0" animBg="1" autoUpdateAnimBg="0"/>
      <p:bldP spid="8201" grpId="0" animBg="1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98FF43D-6610-4C23-A849-CEB91275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9A6863-E2E8-491B-8541-4BFE8B792C1E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422D45A7-DBEB-4331-8094-2C786DAB6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Abwehr von Umklammerungen IV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67808663-B21F-47DC-A8D5-7C21DC4DC0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0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67808663-B21F-47DC-A8D5-7C21DC4DC0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4">
            <a:extLst>
              <a:ext uri="{FF2B5EF4-FFF2-40B4-BE49-F238E27FC236}">
                <a16:creationId xmlns:a16="http://schemas.microsoft.com/office/drawing/2014/main" id="{92EA16FD-43E3-442E-BE9D-656CBD35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0"/>
            <a:ext cx="3657600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sy="50000" kx="-2453608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Schutzmaßnahmen:</a:t>
            </a: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A6163D98-0831-4BD7-BD93-2B932298E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0"/>
            <a:ext cx="4191000" cy="10048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Nie den Rücken zukehren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Abwehrhaltung einnehmen !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AD696E1A-C6CD-4D29-89F6-32BDB6B69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267200"/>
            <a:ext cx="4191000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Hände und Füße zu Abwehr- </a:t>
            </a:r>
            <a:b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bzw. Rückstoßbewegungen </a:t>
            </a:r>
            <a:b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bereithalten !</a:t>
            </a:r>
          </a:p>
        </p:txBody>
      </p:sp>
      <p:pic>
        <p:nvPicPr>
          <p:cNvPr id="9225" name="Picture 9" descr="C:\TEMP\Kapitel 8\8_8_1.jpg">
            <a:extLst>
              <a:ext uri="{FF2B5EF4-FFF2-40B4-BE49-F238E27FC236}">
                <a16:creationId xmlns:a16="http://schemas.microsoft.com/office/drawing/2014/main" id="{FADB72FB-D434-4D83-9D67-492D814B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2438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TEMP\Kapitel 8\8_8_2.jpg">
            <a:extLst>
              <a:ext uri="{FF2B5EF4-FFF2-40B4-BE49-F238E27FC236}">
                <a16:creationId xmlns:a16="http://schemas.microsoft.com/office/drawing/2014/main" id="{11D77A78-5700-42D8-8C90-C2805F82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0"/>
            <a:ext cx="24384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 autoUpdateAnimBg="0"/>
      <p:bldP spid="9223" grpId="0" animBg="1" autoUpdateAnimBg="0"/>
      <p:bldP spid="9224" grpId="0" animBg="1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FDB2F4-0D19-4F12-89C1-5E0FA390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7767A9-D7D4-4095-A634-FF08EF2196C0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BB96D81E-DE14-4852-B3CF-CBB3B01B3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Unterlassung von Rettung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2291" name="Object 3">
            <a:extLst>
              <a:ext uri="{FF2B5EF4-FFF2-40B4-BE49-F238E27FC236}">
                <a16:creationId xmlns:a16="http://schemas.microsoft.com/office/drawing/2014/main" id="{E3B572F7-FCB6-4E13-8A18-1FEA7325D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4" name="Clip" r:id="rId5" imgW="3276190" imgH="3276190" progId="MS_ClipArt_Gallery.2">
                  <p:embed/>
                </p:oleObj>
              </mc:Choice>
              <mc:Fallback>
                <p:oleObj name="Clip" r:id="rId5" imgW="3276190" imgH="3276190" progId="MS_ClipArt_Gallery.2">
                  <p:embed/>
                  <p:pic>
                    <p:nvPicPr>
                      <p:cNvPr id="12291" name="Object 3">
                        <a:extLst>
                          <a:ext uri="{FF2B5EF4-FFF2-40B4-BE49-F238E27FC236}">
                            <a16:creationId xmlns:a16="http://schemas.microsoft.com/office/drawing/2014/main" id="{E3B572F7-FCB6-4E13-8A18-1FEA7325D6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5">
            <a:extLst>
              <a:ext uri="{FF2B5EF4-FFF2-40B4-BE49-F238E27FC236}">
                <a16:creationId xmlns:a16="http://schemas.microsoft.com/office/drawing/2014/main" id="{4CDC1A84-F15F-419D-90C6-B04E9D9F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486400"/>
            <a:ext cx="6781800" cy="87471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Rettungen sind zu unterlassen, wenn die Verhältnisse aussichtslos sind 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de-DE" altLang="de-DE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Das Unterlassen von Rettungen entbindet nicht von der Verpflichtung, einen Notruf abzusetzen !</a:t>
            </a:r>
            <a:endParaRPr kumimoji="0" lang="de-DE" altLang="de-DE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294" name="Picture 6" descr="C:\TEMP\Kapitel 8\8_11.jpg">
            <a:extLst>
              <a:ext uri="{FF2B5EF4-FFF2-40B4-BE49-F238E27FC236}">
                <a16:creationId xmlns:a16="http://schemas.microsoft.com/office/drawing/2014/main" id="{AA04E830-DEBF-4CA5-9A77-8627D3E01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5029200" cy="37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IS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AAEF3C-C422-4570-AFD7-0D9B5D7F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0149F-550B-43A8-AE52-BFBBDF5D4DC7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E5F1A787-69F5-4E3B-A367-06B34ADE3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Rettungungsmittel 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3315" name="Object 3">
            <a:extLst>
              <a:ext uri="{FF2B5EF4-FFF2-40B4-BE49-F238E27FC236}">
                <a16:creationId xmlns:a16="http://schemas.microsoft.com/office/drawing/2014/main" id="{CD37F6E9-9DA2-4A08-93FB-A76E784A00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58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13315" name="Object 3">
                        <a:extLst>
                          <a:ext uri="{FF2B5EF4-FFF2-40B4-BE49-F238E27FC236}">
                            <a16:creationId xmlns:a16="http://schemas.microsoft.com/office/drawing/2014/main" id="{CD37F6E9-9DA2-4A08-93FB-A76E784A00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6">
            <a:extLst>
              <a:ext uri="{FF2B5EF4-FFF2-40B4-BE49-F238E27FC236}">
                <a16:creationId xmlns:a16="http://schemas.microsoft.com/office/drawing/2014/main" id="{61983F86-AF83-497B-AB91-16CEACA5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200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Rettungsstange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AF97C888-27B2-42B0-9ECB-5FACEDD81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Rettungsleine</a:t>
            </a:r>
          </a:p>
        </p:txBody>
      </p:sp>
      <p:pic>
        <p:nvPicPr>
          <p:cNvPr id="13322" name="Picture 10" descr="C:\TEMP\Kapitel 8\8_12_1.jpg">
            <a:extLst>
              <a:ext uri="{FF2B5EF4-FFF2-40B4-BE49-F238E27FC236}">
                <a16:creationId xmlns:a16="http://schemas.microsoft.com/office/drawing/2014/main" id="{580DD1C6-68CF-452A-B0AC-A5BC61736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17986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TEMP\Kapitel 8\8_12_2.jpg">
            <a:extLst>
              <a:ext uri="{FF2B5EF4-FFF2-40B4-BE49-F238E27FC236}">
                <a16:creationId xmlns:a16="http://schemas.microsoft.com/office/drawing/2014/main" id="{13CC991F-449C-4D94-A914-6ADB78D5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3352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C:\TEMP\Kapitel 8\8_12_3.jpg">
            <a:extLst>
              <a:ext uri="{FF2B5EF4-FFF2-40B4-BE49-F238E27FC236}">
                <a16:creationId xmlns:a16="http://schemas.microsoft.com/office/drawing/2014/main" id="{C36BE2D9-181D-45CD-B6B3-381B0FD42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C:\TEMP\Kapitel 8\8_12_4.jpg">
            <a:extLst>
              <a:ext uri="{FF2B5EF4-FFF2-40B4-BE49-F238E27FC236}">
                <a16:creationId xmlns:a16="http://schemas.microsoft.com/office/drawing/2014/main" id="{0C2053ED-928D-4F59-8DDC-5B87CF408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3352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uild="p" autoUpdateAnimBg="0" advAuto="0"/>
      <p:bldP spid="13321" grpId="0" build="p" autoUpdateAnimBg="0" advAuto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CFC042A-25B9-4669-820A-3540CC2F2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DA2FEA-2A4C-4E67-B91C-4851B6D36BAE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B506FDC4-2015-47AF-9B9A-1F429AC2A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"/>
            <a:ext cx="5791200" cy="6858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Rettungungsmittel II</a:t>
            </a:r>
            <a:endParaRPr kumimoji="0" lang="de-DE" altLang="de-DE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4339" name="Object 3">
            <a:extLst>
              <a:ext uri="{FF2B5EF4-FFF2-40B4-BE49-F238E27FC236}">
                <a16:creationId xmlns:a16="http://schemas.microsoft.com/office/drawing/2014/main" id="{CAD3ADDA-B375-4FDC-B63F-1B12D25272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304800"/>
          <a:ext cx="10668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2" name="Clip" r:id="rId4" imgW="3276190" imgH="3276190" progId="MS_ClipArt_Gallery.2">
                  <p:embed/>
                </p:oleObj>
              </mc:Choice>
              <mc:Fallback>
                <p:oleObj name="Clip" r:id="rId4" imgW="3276190" imgH="3276190" progId="MS_ClipArt_Gallery.2">
                  <p:embed/>
                  <p:pic>
                    <p:nvPicPr>
                      <p:cNvPr id="14339" name="Object 3">
                        <a:extLst>
                          <a:ext uri="{FF2B5EF4-FFF2-40B4-BE49-F238E27FC236}">
                            <a16:creationId xmlns:a16="http://schemas.microsoft.com/office/drawing/2014/main" id="{CAD3ADDA-B375-4FDC-B63F-1B12D25272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04800"/>
                        <a:ext cx="10668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>
            <a:extLst>
              <a:ext uri="{FF2B5EF4-FFF2-40B4-BE49-F238E27FC236}">
                <a16:creationId xmlns:a16="http://schemas.microsoft.com/office/drawing/2014/main" id="{616C2080-940F-4C78-AC92-A15DF5A6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Rettungsball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389B28A2-0788-483C-B8B7-9D7E525FE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486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Rettungssack</a:t>
            </a:r>
          </a:p>
        </p:txBody>
      </p:sp>
      <p:pic>
        <p:nvPicPr>
          <p:cNvPr id="14351" name="Picture 15" descr="C:\TEMP\Kapitel 8\8_13_1.jpg">
            <a:extLst>
              <a:ext uri="{FF2B5EF4-FFF2-40B4-BE49-F238E27FC236}">
                <a16:creationId xmlns:a16="http://schemas.microsoft.com/office/drawing/2014/main" id="{FC725BAE-8C38-4056-BB2E-2A56875C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6541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C:\TEMP\Kapitel 8\8_13_2.jpg">
            <a:extLst>
              <a:ext uri="{FF2B5EF4-FFF2-40B4-BE49-F238E27FC236}">
                <a16:creationId xmlns:a16="http://schemas.microsoft.com/office/drawing/2014/main" id="{3CB22B1C-F831-433C-BA9A-6E0DFF54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3124200" cy="214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 descr="C:\TEMP\Kapitel 8\8_13_3.jpg">
            <a:extLst>
              <a:ext uri="{FF2B5EF4-FFF2-40B4-BE49-F238E27FC236}">
                <a16:creationId xmlns:a16="http://schemas.microsoft.com/office/drawing/2014/main" id="{A2A84385-0E22-40DF-A159-2A4FBADE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0"/>
            <a:ext cx="16176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C:\TEMP\Kapitel 8\8_13_4.jpg">
            <a:extLst>
              <a:ext uri="{FF2B5EF4-FFF2-40B4-BE49-F238E27FC236}">
                <a16:creationId xmlns:a16="http://schemas.microsoft.com/office/drawing/2014/main" id="{D449F31F-0E47-449B-932A-D35F73987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0"/>
            <a:ext cx="3124200" cy="2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4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uild="p" autoUpdateAnimBg="0" advAuto="0"/>
      <p:bldP spid="14345" grpId="0" build="p" autoUpdateAnimBg="0" advAuto="0"/>
    </p:bldLst>
  </p:timing>
</p:sld>
</file>

<file path=ppt/theme/theme1.xml><?xml version="1.0" encoding="utf-8"?>
<a:theme xmlns:a="http://schemas.openxmlformats.org/drawingml/2006/main" name="Generisch">
  <a:themeElements>
    <a:clrScheme name="">
      <a:dk1>
        <a:srgbClr val="0033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2A56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Generi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de-DE" sz="4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Times New Roman" panose="02020603050405020304" pitchFamily="18" charset="0"/>
            <a:sym typeface="Wingdings" panose="05000000000000000000" pitchFamily="2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330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de-DE" sz="4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Times New Roman" panose="02020603050405020304" pitchFamily="18" charset="0"/>
            <a:sym typeface="Wingdings" panose="05000000000000000000" pitchFamily="2" charset="2"/>
          </a:defRPr>
        </a:defPPr>
      </a:lstStyle>
    </a:lnDef>
  </a:objectDefaults>
  <a:extraClrSchemeLst>
    <a:extraClrScheme>
      <a:clrScheme name="Generisch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sch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sch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Office\Templates\1031\Generisch.pot</Template>
  <TotalTime>0</TotalTime>
  <Words>2935</Words>
  <Application>Microsoft Office PowerPoint</Application>
  <PresentationFormat>Bildschirmpräsentation (4:3)</PresentationFormat>
  <Paragraphs>609</Paragraphs>
  <Slides>105</Slides>
  <Notes>16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105</vt:i4>
      </vt:variant>
    </vt:vector>
  </HeadingPairs>
  <TitlesOfParts>
    <vt:vector size="116" baseType="lpstr">
      <vt:lpstr>Times New Roman</vt:lpstr>
      <vt:lpstr>Arial Narrow</vt:lpstr>
      <vt:lpstr>Arial</vt:lpstr>
      <vt:lpstr>Wingdings</vt:lpstr>
      <vt:lpstr>Copperplate Gothic Bold</vt:lpstr>
      <vt:lpstr>Generisch</vt:lpstr>
      <vt:lpstr>Standarddesign</vt:lpstr>
      <vt:lpstr>1_Standarddesign</vt:lpstr>
      <vt:lpstr>2_Standarddesign</vt:lpstr>
      <vt:lpstr>Microsoft Clip Gallery</vt:lpstr>
      <vt:lpstr>Clip</vt:lpstr>
      <vt:lpstr>Theoretische Grundlagen zur   Rettungsschwimmausbildung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Rechte und Pflichten bei der Hilfeleistung</vt:lpstr>
      <vt:lpstr>PowerPoint-Präsentation</vt:lpstr>
      <vt:lpstr>1. Verpflichtung zur Hilfeleistung</vt:lpstr>
      <vt:lpstr>PowerPoint-Präsentation</vt:lpstr>
      <vt:lpstr>PowerPoint-Präsentation</vt:lpstr>
      <vt:lpstr>Körperverletzung bei der Wasserrettung</vt:lpstr>
      <vt:lpstr>2. Rechtsfolgen</vt:lpstr>
      <vt:lpstr>PowerPoint-Präsentation</vt:lpstr>
      <vt:lpstr>PowerPoint-Präsentation</vt:lpstr>
      <vt:lpstr>3. Notwehr</vt:lpstr>
      <vt:lpstr>PowerPoint-Präsentation</vt:lpstr>
      <vt:lpstr>PowerPoint-Präsentation</vt:lpstr>
      <vt:lpstr>   § 35 StGB</vt:lpstr>
      <vt:lpstr>PowerPoint-Präsentation</vt:lpstr>
      <vt:lpstr>PowerPoint-Präsentation</vt:lpstr>
      <vt:lpstr>Fragen ?</vt:lpstr>
      <vt:lpstr>Wir bleiben beim Eingangsbeispiel :</vt:lpstr>
      <vt:lpstr>Durften wir den   Ertrinkenden ohne   seinen Auftrag retten?</vt:lpstr>
      <vt:lpstr>5. Geschäftsführung      ohne Auftrag </vt:lpstr>
      <vt:lpstr>Definitionen:</vt:lpstr>
      <vt:lpstr>Übertragung auf die Rettungssituation</vt:lpstr>
      <vt:lpstr> Geschäftsführung ohne Auftrag!</vt:lpstr>
      <vt:lpstr>Fragen ?</vt:lpstr>
      <vt:lpstr>Problematik aus dem Eingangsbeispiel </vt:lpstr>
      <vt:lpstr>6. Versicherungsangelegenheiten</vt:lpstr>
      <vt:lpstr>Ansprüche des Retters:</vt:lpstr>
      <vt:lpstr>PowerPoint-Präsentation</vt:lpstr>
      <vt:lpstr>Ersatzansprüche gegen den Retter:</vt:lpstr>
      <vt:lpstr>Ersatzansprüche gegen den Retter:</vt:lpstr>
      <vt:lpstr>Sie wissen nun:</vt:lpstr>
      <vt:lpstr>Zusammenfassung </vt:lpstr>
      <vt:lpstr>Fragen ?</vt:lpstr>
      <vt:lpstr>Pause</vt:lpstr>
      <vt:lpstr>Pause</vt:lpstr>
      <vt:lpstr>Merkmale zur Hilfeleistung</vt:lpstr>
      <vt:lpstr>PowerPoint-Präsentation</vt:lpstr>
      <vt:lpstr>Tatbestandsmerkmale zur Notwehr</vt:lpstr>
      <vt:lpstr>4. Notstand</vt:lpstr>
      <vt:lpstr>Zivilrechtliche Ansprüche beim   Notstand</vt:lpstr>
      <vt:lpstr>Ansprüche gegen Dritte:</vt:lpstr>
      <vt:lpstr>Ansprüche gegen den Retter:</vt:lpstr>
      <vt:lpstr>PowerPoint-Präsentation</vt:lpstr>
      <vt:lpstr>Beispiel:</vt:lpstr>
      <vt:lpstr>Auswertung:</vt:lpstr>
      <vt:lpstr>§ 35 StGB: Entschuldigender Notstand</vt:lpstr>
      <vt:lpstr>Daraus folgt:</vt:lpstr>
      <vt:lpstr>Dies bedeutet auch für das Eingangsbeispiel :</vt:lpstr>
      <vt:lpstr>Der Gesetzgeber</vt:lpstr>
      <vt:lpstr>Ansprüche des Retters:</vt:lpstr>
      <vt:lpstr>Problematik aus dem Eingangsbeispiel </vt:lpstr>
      <vt:lpstr>Übertragung auf das Eingangsbeispiel :</vt:lpstr>
      <vt:lpstr>Natürliche Gefahren an und in Binnengewässern</vt:lpstr>
      <vt:lpstr>PowerPoint-Präsentation</vt:lpstr>
      <vt:lpstr>Gewitter - Platzregen - Hagel</vt:lpstr>
      <vt:lpstr>PowerPoint-Präsentation</vt:lpstr>
      <vt:lpstr>PowerPoint-Präsentation</vt:lpstr>
      <vt:lpstr>PowerPoint-Präsentation</vt:lpstr>
      <vt:lpstr>Sonstige Gefahren im Wasser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Gefahren an und in Küstengewässern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Gefahren an winterlichen Gewässern</vt:lpstr>
      <vt:lpstr>PowerPoint-Präsentation</vt:lpstr>
      <vt:lpstr>PowerPoint-Präsentation</vt:lpstr>
      <vt:lpstr>PowerPoint-Präsentation</vt:lpstr>
      <vt:lpstr>Menschliche Ursachen bei Badeunfällen </vt:lpstr>
      <vt:lpstr>PowerPoint-Präsentation</vt:lpstr>
      <vt:lpstr>PowerPoint-Präsentation</vt:lpstr>
      <vt:lpstr>PowerPoint-Präsentation</vt:lpstr>
      <vt:lpstr>Der Tod im Wasser </vt:lpstr>
      <vt:lpstr>PowerPoint-Präsentation</vt:lpstr>
      <vt:lpstr>PowerPoint-Präsentation</vt:lpstr>
      <vt:lpstr>Verhalten bei Rettungen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Aufgaben der Wasserwacht </vt:lpstr>
      <vt:lpstr>PowerPoint-Präsentation</vt:lpstr>
      <vt:lpstr>PowerPoint-Präsentation</vt:lpstr>
      <vt:lpstr>PowerPoint-Präsentation</vt:lpstr>
    </vt:vector>
  </TitlesOfParts>
  <Company>BUNDESWEHR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Rechtliche Bestimmungen</dc:title>
  <dc:creator>Ciros</dc:creator>
  <cp:lastModifiedBy>stefan_laux@hotmail.de</cp:lastModifiedBy>
  <cp:revision>89</cp:revision>
  <cp:lastPrinted>1601-01-01T00:00:00Z</cp:lastPrinted>
  <dcterms:created xsi:type="dcterms:W3CDTF">2004-04-14T12:57:52Z</dcterms:created>
  <dcterms:modified xsi:type="dcterms:W3CDTF">2018-09-22T16:14:54Z</dcterms:modified>
</cp:coreProperties>
</file>